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07" r:id="rId5"/>
    <p:sldId id="508" r:id="rId6"/>
    <p:sldId id="509" r:id="rId7"/>
    <p:sldId id="465" r:id="rId8"/>
    <p:sldId id="466" r:id="rId9"/>
    <p:sldId id="467" r:id="rId10"/>
    <p:sldId id="468" r:id="rId11"/>
    <p:sldId id="471" r:id="rId12"/>
    <p:sldId id="472" r:id="rId13"/>
    <p:sldId id="474" r:id="rId14"/>
    <p:sldId id="475" r:id="rId15"/>
    <p:sldId id="476" r:id="rId16"/>
    <p:sldId id="477" r:id="rId17"/>
    <p:sldId id="478" r:id="rId18"/>
    <p:sldId id="479" r:id="rId19"/>
    <p:sldId id="480" r:id="rId20"/>
    <p:sldId id="481" r:id="rId21"/>
    <p:sldId id="482" r:id="rId22"/>
    <p:sldId id="483" r:id="rId23"/>
    <p:sldId id="484" r:id="rId24"/>
    <p:sldId id="485" r:id="rId25"/>
    <p:sldId id="486" r:id="rId26"/>
    <p:sldId id="391" r:id="rId27"/>
    <p:sldId id="411" r:id="rId28"/>
    <p:sldId id="449" r:id="rId29"/>
    <p:sldId id="451" r:id="rId30"/>
    <p:sldId id="450" r:id="rId31"/>
    <p:sldId id="454" r:id="rId32"/>
    <p:sldId id="452" r:id="rId33"/>
    <p:sldId id="559" r:id="rId34"/>
    <p:sldId id="457" r:id="rId35"/>
    <p:sldId id="453" r:id="rId36"/>
    <p:sldId id="458" r:id="rId37"/>
    <p:sldId id="459" r:id="rId38"/>
    <p:sldId id="461" r:id="rId39"/>
    <p:sldId id="455" r:id="rId40"/>
    <p:sldId id="462" r:id="rId41"/>
    <p:sldId id="463" r:id="rId42"/>
    <p:sldId id="464" r:id="rId43"/>
    <p:sldId id="560" r:id="rId44"/>
    <p:sldId id="487" r:id="rId45"/>
    <p:sldId id="494" r:id="rId46"/>
    <p:sldId id="488" r:id="rId47"/>
    <p:sldId id="490" r:id="rId48"/>
    <p:sldId id="491" r:id="rId49"/>
    <p:sldId id="495" r:id="rId50"/>
    <p:sldId id="492" r:id="rId51"/>
    <p:sldId id="493" r:id="rId52"/>
    <p:sldId id="496" r:id="rId53"/>
    <p:sldId id="497" r:id="rId54"/>
    <p:sldId id="498" r:id="rId55"/>
    <p:sldId id="499" r:id="rId56"/>
    <p:sldId id="260"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a047942-0cab-46c1-beb5-35bccaf55145}">
          <p14:sldIdLst>
            <p14:sldId id="256"/>
            <p14:sldId id="507"/>
            <p14:sldId id="508"/>
            <p14:sldId id="509"/>
          </p14:sldIdLst>
        </p14:section>
        <p14:section name="GraDual" id="{369a7ad5-c30c-4269-bc32-52a1931e6f2c}">
          <p14:sldIdLst>
            <p14:sldId id="465"/>
            <p14:sldId id="466"/>
            <p14:sldId id="467"/>
            <p14:sldId id="468"/>
            <p14:sldId id="471"/>
            <p14:sldId id="472"/>
            <p14:sldId id="474"/>
            <p14:sldId id="475"/>
            <p14:sldId id="476"/>
            <p14:sldId id="477"/>
            <p14:sldId id="478"/>
            <p14:sldId id="479"/>
            <p14:sldId id="480"/>
            <p14:sldId id="481"/>
            <p14:sldId id="482"/>
            <p14:sldId id="483"/>
            <p14:sldId id="484"/>
            <p14:sldId id="485"/>
            <p14:sldId id="486"/>
          </p14:sldIdLst>
        </p14:section>
        <p14:section name="VCLTN&#13;" id="{21a6902a-975e-493e-a2bc-e450c0074c42}">
          <p14:sldIdLst>
            <p14:sldId id="391"/>
            <p14:sldId id="411"/>
            <p14:sldId id="449"/>
            <p14:sldId id="451"/>
            <p14:sldId id="450"/>
            <p14:sldId id="454"/>
            <p14:sldId id="452"/>
            <p14:sldId id="559"/>
            <p14:sldId id="457"/>
            <p14:sldId id="453"/>
            <p14:sldId id="458"/>
            <p14:sldId id="459"/>
            <p14:sldId id="461"/>
            <p14:sldId id="455"/>
            <p14:sldId id="462"/>
            <p14:sldId id="463"/>
            <p14:sldId id="464"/>
            <p14:sldId id="560"/>
          </p14:sldIdLst>
        </p14:section>
        <p14:section name="MIDCR" id="{d9b6d937-4026-4f39-a875-2b6437bcbea1}">
          <p14:sldIdLst>
            <p14:sldId id="487"/>
            <p14:sldId id="494"/>
            <p14:sldId id="488"/>
            <p14:sldId id="490"/>
            <p14:sldId id="491"/>
            <p14:sldId id="495"/>
            <p14:sldId id="492"/>
            <p14:sldId id="493"/>
            <p14:sldId id="496"/>
            <p14:sldId id="497"/>
            <p14:sldId id="498"/>
            <p14:sldId id="499"/>
          </p14:sldIdLst>
        </p14:section>
        <p14:section name="无标题节" id="{3149966c-21ba-407a-82d8-15182c2d1357}">
          <p14:sldIdLst>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94680" autoAdjust="0"/>
  </p:normalViewPr>
  <p:slideViewPr>
    <p:cSldViewPr snapToGrid="0">
      <p:cViewPr varScale="1">
        <p:scale>
          <a:sx n="78" d="100"/>
          <a:sy n="78" d="100"/>
        </p:scale>
        <p:origin x="68" y="17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5.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4433-9894-4477-9B1E-61BBF47033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5BC43-7485-4F6C-86B9-BF93B86F3CB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为场景图中的边赋予权重</a:t>
            </a:r>
            <a:endParaRPr lang="zh-CN" altLang="en-US"/>
          </a:p>
          <a:p>
            <a:r>
              <a:rPr lang="zh-CN" altLang="en-US"/>
              <a:t>节点之间的相对接近程度</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在这一步中结合了来自视觉模态的信息</a:t>
            </a:r>
            <a:endParaRPr lang="zh-CN" altLang="en-US"/>
          </a:p>
          <a:p>
            <a:r>
              <a:rPr lang="zh-CN" altLang="en-US"/>
              <a:t>仅通过文本构造场景图，主要捕获的是对象之间的语义关系，例如谓词信息，不足以与视觉内容中对象的地理位置或相对位置关系进行对齐。</a:t>
            </a:r>
            <a:endParaRPr lang="zh-CN" altLang="en-US"/>
          </a:p>
          <a:p>
            <a:r>
              <a:rPr lang="zh-CN" altLang="en-US">
                <a:sym typeface="+mn-ea"/>
              </a:rPr>
              <a:t>额外的场景图保留了原来场景图的结构，边的信息发生改变</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在这一步中结合了来自视觉模态的信息</a:t>
            </a:r>
            <a:endParaRPr lang="zh-CN" altLang="en-US"/>
          </a:p>
          <a:p>
            <a:r>
              <a:rPr lang="zh-CN" altLang="en-US"/>
              <a:t>仅通过文本构造场景图，主要捕获的是对象之间的语义关系，例如谓词信息，不足以与视觉内容中对象的地理位置或相对位置关系进行对齐。</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得到融合了视觉语义信息的文本表示</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同样分为五步</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结合了来自文本模态的信息</a:t>
            </a:r>
            <a:endParaRPr lang="zh-CN" altLang="en-US"/>
          </a:p>
          <a:p>
            <a:r>
              <a:rPr lang="zh-CN" altLang="en-US"/>
              <a:t>保留视觉场景图的结构，初始节点特征采用相应文本单词在预训练模型上的词向量嵌入</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最后通过注意力机制得到融合了上下文信息的视觉表示</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匹配机制的本质是利用来自一个模态实例的信息来生成另一个模态的过滤表示，用于跨模态匹配，使用的中介是</a:t>
            </a:r>
            <a:r>
              <a:rPr lang="en-US" altLang="zh-CN"/>
              <a:t>CIVE/VITE</a:t>
            </a:r>
            <a:endParaRPr lang="en-US" altLang="zh-CN"/>
          </a:p>
          <a:p>
            <a:r>
              <a:rPr lang="zh-CN" altLang="en-US"/>
              <a:t>例如，使用文本信息来过滤图像中的信息</a:t>
            </a:r>
            <a:endParaRPr lang="en-US" altLang="zh-CN"/>
          </a:p>
          <a:p>
            <a:r>
              <a:rPr lang="zh-CN" altLang="en-US"/>
              <a:t>首先将文本模态的特征表示以及融合了语义信息的文本表示</a:t>
            </a:r>
            <a:r>
              <a:rPr lang="en-US" altLang="zh-CN"/>
              <a:t>VITE</a:t>
            </a:r>
            <a:r>
              <a:rPr lang="zh-CN" altLang="en-US"/>
              <a:t>进行映射，以便能够将信息迁移到视觉特征中</a:t>
            </a:r>
            <a:endParaRPr lang="zh-CN" altLang="en-US"/>
          </a:p>
          <a:p>
            <a:r>
              <a:rPr lang="zh-CN" altLang="en-US"/>
              <a:t>然后通过移位和放缩得到经过文本指导的视觉特征表示</a:t>
            </a:r>
            <a:endParaRPr lang="zh-CN" altLang="en-US"/>
          </a:p>
          <a:p>
            <a:r>
              <a:rPr lang="zh-CN" altLang="en-US"/>
              <a:t>最后通过一些平滑和过滤操作得到视觉模态的最终表示（模态内的自重构）</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在初始特征表示阶段增加了文本/图像之间的覆盖范围</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V+C</a:t>
            </a:r>
            <a:r>
              <a:rPr lang="zh-CN" altLang="en-US"/>
              <a:t>同时使用两种信息来源，会对模型造成混淆</a:t>
            </a:r>
            <a:endParaRPr lang="zh-CN" altLang="en-US"/>
          </a:p>
          <a:p>
            <a:r>
              <a:rPr lang="zh-CN" altLang="en-US"/>
              <a:t>文本是包含在图像中的语义的子集</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匹配机制的本质是利用来自一个模态实例的信息作为中介，来过滤另一个模态的表示，得到有效的共享语义信息，用于跨模态匹配</a:t>
            </a:r>
            <a:endParaRPr lang="zh-CN" altLang="en-US">
              <a:sym typeface="+mn-ea"/>
            </a:endParaRPr>
          </a:p>
          <a:p>
            <a:endParaRPr lang="zh-CN" altLang="en-US">
              <a:sym typeface="+mn-ea"/>
            </a:endParaRPr>
          </a:p>
          <a:p>
            <a:r>
              <a:rPr lang="zh-CN" altLang="en-US">
                <a:sym typeface="+mn-ea"/>
              </a:rPr>
              <a:t>过于紧密的模态融合会导致计算复杂度的增加</a:t>
            </a:r>
            <a:endParaRPr lang="zh-CN" altLang="en-US">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大多数方法：检测显著区域，利用区域特征和文本特征进行交互，存在的问题是两个模态的信息容量不一致</a:t>
            </a:r>
            <a:endParaRPr lang="zh-CN">
              <a:sym typeface="+mn-ea"/>
            </a:endParaRPr>
          </a:p>
          <a:p>
            <a:r>
              <a:rPr lang="zh-CN">
                <a:sym typeface="+mn-ea"/>
              </a:rPr>
              <a:t>提出了大量区域，但相应的文本中忽略了许多候选对象</a:t>
            </a:r>
            <a:endParaRPr lang="zh-CN">
              <a:sym typeface="+mn-ea"/>
            </a:endParaRPr>
          </a:p>
          <a:p>
            <a:endParaRPr lang="zh-CN">
              <a:sym typeface="+mn-ea"/>
            </a:endParaRPr>
          </a:p>
          <a:p>
            <a:r>
              <a:rPr lang="zh-CN">
                <a:sym typeface="+mn-ea"/>
              </a:rPr>
              <a:t>许多工作研究通过模态交互过滤掉不相关的区域</a:t>
            </a:r>
            <a:endParaRPr lang="zh-CN">
              <a:sym typeface="+mn-ea"/>
            </a:endParaRPr>
          </a:p>
          <a:p>
            <a:r>
              <a:rPr lang="zh-CN">
                <a:sym typeface="+mn-ea"/>
              </a:rPr>
              <a:t>注意力机制能够在区域之间重新分配权重，但图像和文本的注意力分布存在差异</a:t>
            </a:r>
            <a:endParaRPr lang="zh-CN">
              <a:sym typeface="+mn-ea"/>
            </a:endParaRPr>
          </a:p>
          <a:p>
            <a:r>
              <a:rPr lang="zh-CN">
                <a:sym typeface="+mn-ea"/>
              </a:rPr>
              <a:t>鱼的权重较高，但给定文本更在意的是人与人之间的互动</a:t>
            </a:r>
            <a:endParaRPr lang="zh-CN">
              <a:sym typeface="+mn-ea"/>
            </a:endParaRPr>
          </a:p>
          <a:p>
            <a:endParaRPr lang="zh-CN">
              <a:sym typeface="+mn-ea"/>
            </a:endParaRPr>
          </a:p>
          <a:p>
            <a:r>
              <a:rPr lang="zh-CN">
                <a:sym typeface="+mn-ea"/>
              </a:rPr>
              <a:t>通过注意力机制分配的权重和图像的位置和重叠程度高度相关：高重叠的区域最终仍然具有较高的权重</a:t>
            </a:r>
            <a:endParaRPr 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这种情况称为位置意识</a:t>
            </a:r>
            <a:endParaRPr lang="zh-CN" altLang="en-US"/>
          </a:p>
          <a:p>
            <a:r>
              <a:rPr lang="zh-CN" altLang="en-US"/>
              <a:t>当图像的实体关系不那么复杂时，容易选择突出的目标</a:t>
            </a:r>
            <a:endParaRPr lang="zh-CN" altLang="en-US"/>
          </a:p>
          <a:p>
            <a:r>
              <a:rPr lang="zh-CN" altLang="en-US"/>
              <a:t>实体关系复杂时，更可能选择会分散注意力的实体</a:t>
            </a:r>
            <a:endParaRPr lang="zh-CN" altLang="en-US"/>
          </a:p>
          <a:p>
            <a:r>
              <a:rPr lang="zh-CN" altLang="en-US"/>
              <a:t>消除这种现象需要使用更多的语义信息来重新分配权重</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（图像和文本的注意力分布存在差异）</a:t>
            </a:r>
            <a:endParaRPr lang="zh-CN"/>
          </a:p>
          <a:p>
            <a:r>
              <a:rPr lang="zh-CN"/>
              <a:t>独立的学习特征表示可能会分散各自模态内的注意力信息</a:t>
            </a:r>
            <a:endParaRPr lang="zh-CN"/>
          </a:p>
          <a:p>
            <a:r>
              <a:rPr lang="zh-CN"/>
              <a:t>提出VCLTN网络，使用两种模态之间的交互消除冗余信息，利用文本模态学习到的上下文知识指导视觉特征，获得更细化、准确的视觉上下文知识</a:t>
            </a:r>
            <a:endParaRPr lang="zh-CN"/>
          </a:p>
          <a:p>
            <a:endParaRPr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以图像区域的预测标签作为中介，将知识从文本传递到图像</a:t>
            </a:r>
            <a:endParaRPr lang="zh-CN" altLang="en-US"/>
          </a:p>
          <a:p>
            <a:r>
              <a:rPr lang="zh-CN" altLang="en-US"/>
              <a:t>同时，对于文本，提取其中的实体信息和属性、关系等信息，也采样了与图像对应的正样本文本，以减少模态间的信息容量差异</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模态间的异构鸿沟</a:t>
            </a:r>
            <a:endParaRPr lang="zh-CN"/>
          </a:p>
          <a:p>
            <a:r>
              <a:rPr lang="zh-CN"/>
              <a:t>表示不等价，即使描述了相同的语义，缺乏可交换性，会限制跨模态交互的性能</a:t>
            </a:r>
            <a:endParaRPr lang="zh-CN"/>
          </a:p>
          <a:p>
            <a:r>
              <a:rPr lang="zh-CN"/>
              <a:t>容量不对称，文本是图像中包含的语义的子集，图像信息冗余，文本信息缺乏</a:t>
            </a:r>
            <a:endParaRPr lang="zh-CN"/>
          </a:p>
          <a:p>
            <a:r>
              <a:rPr lang="zh-CN"/>
              <a:t>设计模型的时候应当考虑到这些问题</a:t>
            </a:r>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提取图像全局特征：</a:t>
            </a:r>
            <a:endParaRPr lang="zh-CN" altLang="en-US"/>
          </a:p>
          <a:p>
            <a:r>
              <a:rPr lang="zh-CN" altLang="en-US"/>
              <a:t>对两组特征做了上下文学习</a:t>
            </a:r>
            <a:endParaRPr lang="zh-CN" altLang="en-US"/>
          </a:p>
          <a:p>
            <a:r>
              <a:rPr lang="zh-CN" altLang="en-US"/>
              <a:t>可以</a:t>
            </a:r>
            <a:r>
              <a:rPr lang="zh-CN" altLang="en-US">
                <a:sym typeface="+mn-ea"/>
              </a:rPr>
              <a:t>将图像的全局特征所表示的内容视为一个不同于原始区域特征的子模态</a:t>
            </a:r>
            <a:r>
              <a:rPr lang="zh-CN" altLang="en-US"/>
              <a:t>，</a:t>
            </a:r>
            <a:endParaRPr lang="zh-CN" altLang="en-US"/>
          </a:p>
          <a:p>
            <a:r>
              <a:rPr lang="zh-CN" altLang="en-US"/>
              <a:t>利用标签信息作为中介，分别在图像模态和文本模态中学习视觉上下文和文本上下文信息</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输入为区域特征集合和全局特征向量，分别包含了细粒度信息和语义信息</a:t>
            </a:r>
            <a:endParaRPr lang="zh-CN" altLang="en-US"/>
          </a:p>
          <a:p>
            <a:r>
              <a:rPr lang="zh-CN" altLang="en-US"/>
              <a:t>将全局特征向量连接到Cr内部的每个区域向量上，存储全局知识，引导区域特征与其他模态对齐。</a:t>
            </a:r>
            <a:endParaRPr lang="zh-CN" altLang="en-US"/>
          </a:p>
          <a:p>
            <a:r>
              <a:rPr lang="zh-CN" altLang="en-US"/>
              <a:t>GCN适合于视觉模态中的场景图推理，但不适用于语义提取</a:t>
            </a:r>
            <a:endParaRPr lang="zh-CN" altLang="en-US"/>
          </a:p>
          <a:p>
            <a:r>
              <a:rPr lang="zh-CN" altLang="en-US"/>
              <a:t>由于区域特征中含有标签信息，具有丰富的语义特征，引入双向</a:t>
            </a:r>
            <a:r>
              <a:rPr lang="en-US" altLang="zh-CN"/>
              <a:t>GRU</a:t>
            </a:r>
            <a:r>
              <a:rPr lang="zh-CN" altLang="en-US"/>
              <a:t>对语义进行提取，得到</a:t>
            </a:r>
            <a:r>
              <a:rPr lang="en-US" altLang="zh-CN"/>
              <a:t>Ce</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输入为区域特征集合和全局特征向量，分别包含了细粒度信息和语义信息</a:t>
            </a:r>
            <a:endParaRPr lang="zh-CN" altLang="en-US"/>
          </a:p>
          <a:p>
            <a:r>
              <a:rPr lang="zh-CN" altLang="en-US"/>
              <a:t>将全局特征向量连接到Cr内部的每个区域向量上，存储全局知识，引导区域特征的对齐。</a:t>
            </a:r>
            <a:endParaRPr lang="zh-CN" altLang="en-US"/>
          </a:p>
          <a:p>
            <a:r>
              <a:rPr lang="zh-CN" altLang="en-US"/>
              <a:t>GCN适合于视觉模态中的场景图推理，但不适用于语义提取</a:t>
            </a:r>
            <a:endParaRPr lang="zh-CN" altLang="en-US"/>
          </a:p>
          <a:p>
            <a:r>
              <a:rPr lang="zh-CN" altLang="en-US"/>
              <a:t>由于区域特征中含有标签信息，具有丰富的语义特征，引入双向</a:t>
            </a:r>
            <a:r>
              <a:rPr lang="en-US" altLang="zh-CN"/>
              <a:t>GRU</a:t>
            </a:r>
            <a:r>
              <a:rPr lang="zh-CN" altLang="en-US"/>
              <a:t>对语义进行提取，得到</a:t>
            </a:r>
            <a:r>
              <a:rPr lang="en-US" altLang="zh-CN"/>
              <a:t>Ce</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结合原始的和增强的区域特征进行上下文探索，得到了混合上下文的区域特征集</a:t>
            </a:r>
            <a:r>
              <a:rPr lang="en-US" altLang="zh-CN"/>
              <a:t>Ch</a:t>
            </a:r>
            <a:r>
              <a:rPr lang="zh-CN" altLang="en-US"/>
              <a:t>，和区域特征相乘得到上下文矩阵</a:t>
            </a:r>
            <a:r>
              <a:rPr lang="en-US" altLang="zh-CN"/>
              <a:t>Sc</a:t>
            </a:r>
            <a:endParaRPr lang="en-US" altLang="zh-CN"/>
          </a:p>
          <a:p>
            <a:r>
              <a:rPr lang="zh-CN" altLang="en-US"/>
              <a:t>理解：将图像的全局特征所表示的内容视为一个不同于原始区域特征的子模态，</a:t>
            </a:r>
            <a:endParaRPr lang="zh-CN" altLang="en-US"/>
          </a:p>
          <a:p>
            <a:r>
              <a:rPr lang="zh-CN" altLang="en-US"/>
              <a:t>通过跨模态注意力，得到基于上下文知识的区域</a:t>
            </a:r>
            <a:r>
              <a:rPr lang="en-US" altLang="zh-CN"/>
              <a:t>Ch</a:t>
            </a:r>
            <a:endParaRPr lang="en-US" altLang="zh-CN"/>
          </a:p>
          <a:p>
            <a:r>
              <a:rPr lang="en-US" altLang="zh-CN"/>
              <a:t>Sc</a:t>
            </a:r>
            <a:r>
              <a:rPr lang="zh-CN" altLang="en-US"/>
              <a:t>则是对</a:t>
            </a:r>
            <a:r>
              <a:rPr lang="en-US" altLang="zh-CN">
                <a:sym typeface="+mn-ea"/>
              </a:rPr>
              <a:t>Ch</a:t>
            </a:r>
            <a:r>
              <a:rPr lang="zh-CN" altLang="en-US"/>
              <a:t>的权重分配，可以被认为是在模态中学习到的上下文知识</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视觉的上下文学习模块，输入是融合了标签信息的区域特征和全局特征，得到视觉上下文知识</a:t>
            </a:r>
            <a:r>
              <a:rPr lang="en-US" altLang="zh-CN"/>
              <a:t>SCV</a:t>
            </a:r>
            <a:r>
              <a:rPr lang="zh-CN" altLang="en-US"/>
              <a:t>和上下文增强的区域特征</a:t>
            </a:r>
            <a:endParaRPr lang="en-US" altLang="zh-CN"/>
          </a:p>
          <a:p>
            <a:r>
              <a:rPr lang="zh-CN" altLang="en-US">
                <a:sym typeface="+mn-ea"/>
              </a:rPr>
              <a:t>文本的上下文学习模块，局部特征是与区域相应的标签信息，全局特征是</a:t>
            </a:r>
            <a:r>
              <a:rPr lang="en-US" altLang="zh-CN">
                <a:sym typeface="+mn-ea"/>
              </a:rPr>
              <a:t>GRU</a:t>
            </a:r>
            <a:r>
              <a:rPr lang="zh-CN" altLang="en-US">
                <a:sym typeface="+mn-ea"/>
              </a:rPr>
              <a:t>输出的隐藏特征，得到文本上下文知识</a:t>
            </a:r>
            <a:r>
              <a:rPr lang="en-US" altLang="zh-CN">
                <a:sym typeface="+mn-ea"/>
              </a:rPr>
              <a:t>SCT</a:t>
            </a:r>
            <a:r>
              <a:rPr lang="zh-CN" altLang="en-US">
                <a:sym typeface="+mn-ea"/>
              </a:rPr>
              <a:t>和上下文增强的文本特征</a:t>
            </a:r>
            <a:endParaRPr lang="en-US" altLang="zh-CN">
              <a:sym typeface="+mn-ea"/>
            </a:endParaRPr>
          </a:p>
          <a:p>
            <a:r>
              <a:rPr lang="zh-CN" altLang="en-US">
                <a:sym typeface="+mn-ea"/>
              </a:rPr>
              <a:t>使用文本上下文矩阵</a:t>
            </a:r>
            <a:r>
              <a:rPr lang="en-US" altLang="zh-CN">
                <a:sym typeface="+mn-ea"/>
              </a:rPr>
              <a:t>SCT</a:t>
            </a:r>
            <a:r>
              <a:rPr lang="zh-CN" altLang="en-US">
                <a:sym typeface="+mn-ea"/>
              </a:rPr>
              <a:t>作为</a:t>
            </a:r>
            <a:r>
              <a:rPr lang="en-US" altLang="zh-CN">
                <a:sym typeface="+mn-ea"/>
              </a:rPr>
              <a:t>teacher</a:t>
            </a:r>
            <a:r>
              <a:rPr lang="zh-CN" altLang="en-US">
                <a:sym typeface="+mn-ea"/>
              </a:rPr>
              <a:t>，迁移来自区域标签的知识，指导视觉上下文的学习</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通过使用区域标签作为中介，可以保证两个模态以平衡的方式进行交互。</a:t>
            </a:r>
            <a:endParaRPr lang="zh-CN" altLang="en-US">
              <a:sym typeface="+mn-ea"/>
            </a:endParaRPr>
          </a:p>
          <a:p>
            <a:r>
              <a:rPr lang="zh-CN" altLang="en-US">
                <a:sym typeface="+mn-ea"/>
              </a:rPr>
              <a:t>对于一对匹配的图像和文本，</a:t>
            </a:r>
            <a:r>
              <a:rPr lang="en-US" altLang="zh-CN">
                <a:sym typeface="+mn-ea"/>
              </a:rPr>
              <a:t>SCV</a:t>
            </a:r>
            <a:r>
              <a:rPr lang="zh-CN" altLang="en-US">
                <a:sym typeface="+mn-ea"/>
              </a:rPr>
              <a:t>和</a:t>
            </a:r>
            <a:r>
              <a:rPr lang="en-US" altLang="zh-CN">
                <a:sym typeface="+mn-ea"/>
              </a:rPr>
              <a:t>SCT</a:t>
            </a:r>
            <a:r>
              <a:rPr lang="zh-CN" altLang="en-US">
                <a:sym typeface="+mn-ea"/>
              </a:rPr>
              <a:t>应当具有很强的同质性</a:t>
            </a:r>
            <a:endParaRPr lang="en-US" altLang="zh-CN"/>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平均池化</a:t>
            </a:r>
            <a:endParaRPr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alpha</a:t>
            </a:r>
            <a:r>
              <a:rPr lang="zh-CN" altLang="en-US"/>
              <a:t>是可学习的参数</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t>re-rank </a:t>
            </a:r>
            <a:r>
              <a:rPr lang="zh-CN" altLang="en-US"/>
              <a:t>一种双向搜索的步骤，能够提高检索的精度</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仅在模态内部进行探索，难以应对模态鸿沟的问题</a:t>
            </a:r>
            <a:endParaRPr lang="zh-CN"/>
          </a:p>
          <a:p>
            <a:r>
              <a:rPr lang="zh-CN"/>
              <a:t>因为不同模态的特征表示不等价，衡量相似度会受到无关信息以及数据分布差异的影响</a:t>
            </a:r>
            <a:endParaRPr lang="zh-CN"/>
          </a:p>
          <a:p>
            <a:endParaRPr lang="zh-CN"/>
          </a:p>
          <a:p>
            <a:r>
              <a:rPr lang="zh-CN"/>
              <a:t>获得共享语义的表示</a:t>
            </a:r>
            <a:endParaRPr lang="zh-CN"/>
          </a:p>
          <a:p>
            <a:r>
              <a:rPr lang="zh-CN"/>
              <a:t>一方面，交互过程通常被设置在后期的比较检索阶段，会受到噪声信息的影响</a:t>
            </a:r>
            <a:endParaRPr lang="zh-CN"/>
          </a:p>
          <a:p>
            <a:r>
              <a:rPr lang="zh-CN"/>
              <a:t>忽略模态的性质，导致提取的共享语义有限，不准确</a:t>
            </a:r>
            <a:endParaRPr lang="zh-CN"/>
          </a:p>
          <a:p>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四个模块，相互补充，通过注意机制消除冗余信息，总体表现良好。</a:t>
            </a:r>
          </a:p>
          <a:p>
            <a:r>
              <a:rPr lang="en-US"/>
              <a:t>label fusion</a:t>
            </a:r>
            <a:r>
              <a:t>是指将每个区域标签与其对应的区域特征进行融合。</a:t>
            </a:r>
          </a:p>
          <a:p>
            <a:r>
              <a:rPr lang="en-US"/>
              <a:t>contextual</a:t>
            </a:r>
            <a:r>
              <a:t>是指将上下文特征与全局和区域特征集成起来</a:t>
            </a:r>
          </a:p>
          <a:p>
            <a:r>
              <a:t>Tran</a:t>
            </a:r>
            <a:r>
              <a:rPr lang="en-US"/>
              <a:t>.</a:t>
            </a:r>
            <a:r>
              <a:t>是指将知识从文本转移到图像中</a:t>
            </a:r>
          </a:p>
          <a:p>
            <a:r>
              <a:rPr lang="en-US"/>
              <a:t>text info align</a:t>
            </a:r>
            <a:r>
              <a:t>指的是附加实体及其关系，并使用辅助</a:t>
            </a:r>
            <a:r>
              <a:rPr lang="zh-CN"/>
              <a:t>文本</a:t>
            </a:r>
            <a:r>
              <a:t>来</a:t>
            </a:r>
            <a:r>
              <a:rPr lang="zh-CN"/>
              <a:t>对齐信息容量</a:t>
            </a:r>
            <a:endParaRPr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这种情况称为位置意识</a:t>
            </a:r>
            <a:endParaRPr lang="zh-CN" altLang="en-US"/>
          </a:p>
          <a:p>
            <a:r>
              <a:rPr lang="zh-CN" altLang="en-US"/>
              <a:t>当图像的实体关系不那么复杂时，容易选择突出的目标</a:t>
            </a:r>
            <a:endParaRPr lang="zh-CN" altLang="en-US"/>
          </a:p>
          <a:p>
            <a:r>
              <a:rPr lang="zh-CN" altLang="en-US"/>
              <a:t>实体关系复杂时，不容易被不相关的物体分散注意力</a:t>
            </a:r>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Cambria Math" panose="02040503050406030204" charset="0"/>
                <a:cs typeface="Cambria Math" panose="02040503050406030204" charset="0"/>
                <a:sym typeface="+mn-ea"/>
              </a:rPr>
              <a:t>跨模态检索的本质是提取模态间的共享语义并衡量相似度</a:t>
            </a:r>
            <a:endParaRPr lang="zh-CN" altLang="en-US" dirty="0">
              <a:latin typeface="Cambria Math" panose="02040503050406030204" charset="0"/>
              <a:cs typeface="Cambria Math" panose="02040503050406030204" charset="0"/>
              <a:sym typeface="+mn-ea"/>
            </a:endParaRPr>
          </a:p>
          <a:p>
            <a:r>
              <a:rPr lang="zh-CN" altLang="en-US" dirty="0">
                <a:latin typeface="Cambria Math" panose="02040503050406030204" charset="0"/>
                <a:cs typeface="Cambria Math" panose="02040503050406030204" charset="0"/>
                <a:sym typeface="+mn-ea"/>
              </a:rPr>
              <a:t>不同模态提供的信息不是等价的，即使它们描述了相同的语义</a:t>
            </a:r>
            <a:endParaRPr lang="zh-CN" altLang="en-US" dirty="0">
              <a:latin typeface="Cambria Math" panose="02040503050406030204" charset="0"/>
              <a:cs typeface="Cambria Math" panose="02040503050406030204" charset="0"/>
              <a:sym typeface="+mn-ea"/>
            </a:endParaRPr>
          </a:p>
          <a:p>
            <a:r>
              <a:rPr lang="zh-CN" altLang="en-US"/>
              <a:t>除了信息容量和信息内容的差异之外，还有一些不属于共享语义信息的模态特征</a:t>
            </a:r>
            <a:endParaRPr lang="zh-CN" altLang="en-US"/>
          </a:p>
          <a:p>
            <a:r>
              <a:rPr lang="zh-CN" altLang="en-US"/>
              <a:t>逐个拉近</a:t>
            </a:r>
            <a:r>
              <a:rPr lang="en-US" altLang="zh-CN"/>
              <a:t>ground truth</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设计了两个平行的模态空间，将共享语义的内容和与匹配无关的模态信息解耦表示</a:t>
            </a:r>
            <a:endParaRPr lang="zh-CN" altLang="en-US"/>
          </a:p>
          <a:p>
            <a:r>
              <a:rPr lang="zh-CN" altLang="en-US"/>
              <a:t>互信息：一个随机变量中包含的关于另一个随机变量的信息量，衡量了两个随机变量的依赖程度。</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Cambria Math" panose="02040503050406030204" charset="0"/>
                <a:cs typeface="Cambria Math" panose="02040503050406030204" charset="0"/>
                <a:sym typeface="+mn-ea"/>
              </a:rPr>
              <a:t>不同模态提供的信息不是等价的，即使它们描述了相同的语义，因此，将它们映射到公共特征空间的时候，会不可避免的带来信息丢失</a:t>
            </a:r>
            <a:endParaRPr lang="zh-CN" altLang="en-US" dirty="0">
              <a:latin typeface="Cambria Math" panose="02040503050406030204" charset="0"/>
              <a:cs typeface="Cambria Math" panose="02040503050406030204" charset="0"/>
              <a:sym typeface="+mn-ea"/>
            </a:endParaRPr>
          </a:p>
          <a:p>
            <a:r>
              <a:rPr lang="zh-CN" altLang="en-US"/>
              <a:t>对于</a:t>
            </a:r>
            <a:r>
              <a:rPr lang="en-US" altLang="zh-CN"/>
              <a:t>M</a:t>
            </a:r>
            <a:r>
              <a:rPr lang="zh-CN" altLang="en-US"/>
              <a:t>和</a:t>
            </a:r>
            <a:r>
              <a:rPr lang="en-US" altLang="zh-CN"/>
              <a:t>T</a:t>
            </a:r>
            <a:r>
              <a:rPr lang="zh-CN" altLang="en-US"/>
              <a:t>，目标是提取任意一对</a:t>
            </a:r>
            <a:r>
              <a:rPr lang="en-US" altLang="zh-CN"/>
              <a:t>mi</a:t>
            </a:r>
            <a:r>
              <a:rPr lang="zh-CN" altLang="en-US"/>
              <a:t>和</a:t>
            </a:r>
            <a:r>
              <a:rPr lang="en-US" altLang="zh-CN"/>
              <a:t>tj</a:t>
            </a:r>
            <a:r>
              <a:rPr lang="zh-CN" altLang="en-US"/>
              <a:t>之间的共享语义并且衡量它们是否相似</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初始特征向量是包含所有信息的，包括有效信息和对匹配不起作用的模态信息</a:t>
            </a:r>
            <a:endParaRPr lang="zh-CN" altLang="en-US"/>
          </a:p>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初始特征向量是包含所有信息的，包括有效信息和对匹配不起作用的模态信息</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互信息：一个随机变量中包含的关于另一个随机变量的信息量，衡量了两个随机变量的依赖程度。</a:t>
            </a:r>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互信息：一个随机变量中包含的关于另一个随机变量的信息量，衡量了两个随机变量的依赖程度。</a:t>
            </a:r>
            <a:endParaRPr lang="zh-CN" altLang="en-US"/>
          </a:p>
          <a:p>
            <a:r>
              <a:rPr lang="zh-CN" altLang="en-US"/>
              <a:t>内容空间的特征分布</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WACV2022</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模型在</a:t>
            </a:r>
            <a:r>
              <a:rPr lang="en-US" altLang="zh-CN"/>
              <a:t>COCO</a:t>
            </a:r>
            <a:r>
              <a:rPr lang="zh-CN" altLang="en-US"/>
              <a:t>上的提升效果要更显著</a:t>
            </a:r>
            <a:endParaRPr lang="zh-CN" altLang="en-US"/>
          </a:p>
          <a:p>
            <a:r>
              <a:rPr lang="en-US" altLang="zh-CN"/>
              <a:t>COCO</a:t>
            </a:r>
            <a:r>
              <a:rPr lang="zh-CN" altLang="en-US"/>
              <a:t>中图像的类型和背景信息等内容更加复杂，每个图像中的目标数量更多，目标尺寸更小，</a:t>
            </a:r>
            <a:endParaRPr lang="zh-CN" altLang="en-US"/>
          </a:p>
          <a:p>
            <a:r>
              <a:rPr lang="zh-CN" altLang="en-US"/>
              <a:t>说明基于互信息和解耦，模型能够处理更复杂的图像和更广泛的文本</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a:t>
            </a:r>
            <a:r>
              <a:rPr lang="zh-CN" altLang="en-US"/>
              <a:t>指引入平行的模态空间</a:t>
            </a:r>
            <a:endParaRPr lang="zh-CN" altLang="en-US"/>
          </a:p>
          <a:p>
            <a:r>
              <a:rPr lang="zh-CN" altLang="en-US"/>
              <a:t>从</a:t>
            </a:r>
            <a:r>
              <a:rPr lang="en-US" altLang="zh-CN"/>
              <a:t>1,2</a:t>
            </a:r>
            <a:r>
              <a:rPr lang="zh-CN" altLang="en-US"/>
              <a:t>行或</a:t>
            </a:r>
            <a:r>
              <a:rPr lang="en-US" altLang="zh-CN"/>
              <a:t>3,4</a:t>
            </a:r>
            <a:r>
              <a:rPr lang="zh-CN" altLang="en-US"/>
              <a:t>行可以看出平行模态空间能够提高模型性能</a:t>
            </a:r>
            <a:endParaRPr lang="zh-CN" altLang="en-US"/>
          </a:p>
          <a:p>
            <a:r>
              <a:rPr lang="zh-CN" altLang="en-US"/>
              <a:t>从</a:t>
            </a:r>
            <a:r>
              <a:rPr lang="en-US" altLang="zh-CN"/>
              <a:t>1,3</a:t>
            </a:r>
            <a:r>
              <a:rPr lang="zh-CN" altLang="en-US"/>
              <a:t>行或</a:t>
            </a:r>
            <a:r>
              <a:rPr lang="en-US" altLang="zh-CN"/>
              <a:t>2,4</a:t>
            </a:r>
            <a:r>
              <a:rPr lang="zh-CN" altLang="en-US"/>
              <a:t>行看出互信息的作用效果</a:t>
            </a:r>
            <a:endParaRPr lang="zh-CN" altLang="en-US"/>
          </a:p>
          <a:p>
            <a:r>
              <a:rPr lang="zh-CN" altLang="en-US"/>
              <a:t>而且综合来看，互信息对于使用平行模态空间时的效果更显著，说明两者起到相互辅助的作用</a:t>
            </a:r>
            <a:endParaRPr lang="zh-CN" altLang="en-US"/>
          </a:p>
          <a:p>
            <a:r>
              <a:rPr lang="zh-CN" altLang="en-US"/>
              <a:t>不解耦的时候，互信息也能提取共享语义，但是平行模态空间的解耦能够进一步去除无关信息，最大限度提取共享语义</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许多工作的跨模态融合</a:t>
            </a:r>
            <a:endParaRPr lang="zh-CN" altLang="en-US"/>
          </a:p>
          <a:p>
            <a:r>
              <a:rPr lang="zh-CN" altLang="en-US"/>
              <a:t>模态信息之间缺乏交换性</a:t>
            </a:r>
            <a:endParaRPr lang="zh-CN" altLang="en-US"/>
          </a:p>
          <a:p>
            <a:r>
              <a:rPr lang="zh-CN" altLang="en-US"/>
              <a:t>图像的描述缺乏用于识别文本的语义信息，文本的描述也缺乏所需的视觉信息</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在早期阶段进行跨模态信息融合，能够获得更适合做跨模态交互的特征表示</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主要指位置信息</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若文本是</a:t>
            </a:r>
            <a:r>
              <a:rPr lang="en-US" altLang="zh-CN"/>
              <a:t>two brown dogs</a:t>
            </a:r>
            <a:r>
              <a:rPr lang="zh-CN" altLang="en-US"/>
              <a:t>，则场景图中有两个</a:t>
            </a:r>
            <a:r>
              <a:rPr lang="en-US" altLang="zh-CN"/>
              <a:t>dog</a:t>
            </a:r>
            <a:r>
              <a:rPr lang="zh-CN" altLang="en-US"/>
              <a:t>节点，相应的属性和关系也会有两个</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bg_right"/>
          <p:cNvPicPr>
            <a:picLocks noChangeAspect="1"/>
          </p:cNvPicPr>
          <p:nvPr userDrawn="1"/>
        </p:nvPicPr>
        <p:blipFill rotWithShape="1">
          <a:blip r:embed="rId2">
            <a:extLst>
              <a:ext uri="{28A0092B-C50C-407E-A947-70E740481C1C}">
                <a14:useLocalDpi xmlns:a14="http://schemas.microsoft.com/office/drawing/2010/main" val="0"/>
              </a:ext>
            </a:extLst>
          </a:blip>
          <a:srcRect r="11111"/>
          <a:stretch>
            <a:fillRect/>
          </a:stretch>
        </p:blipFill>
        <p:spPr>
          <a:xfrm>
            <a:off x="8128000" y="-2621"/>
            <a:ext cx="4064000" cy="6858000"/>
          </a:xfrm>
          <a:prstGeom prst="rect">
            <a:avLst/>
          </a:prstGeom>
        </p:spPr>
      </p:pic>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bg_main_theme"/>
          <p:cNvSpPr/>
          <p:nvPr userDrawn="1"/>
        </p:nvSpPr>
        <p:spPr>
          <a:xfrm>
            <a:off x="312912" y="0"/>
            <a:ext cx="859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ttern"/>
          <p:cNvSpPr/>
          <p:nvPr userDrawn="1"/>
        </p:nvSpPr>
        <p:spPr>
          <a:xfrm>
            <a:off x="312912" y="2951480"/>
            <a:ext cx="8597407" cy="3903899"/>
          </a:xfrm>
          <a:prstGeom prst="rect">
            <a:avLst/>
          </a:prstGeom>
          <a:blipFill dpi="0" rotWithShape="1">
            <a:blip r:embed="rId3">
              <a:alphaModFix amt="20000"/>
            </a:blip>
            <a:srcRect/>
            <a:stretch>
              <a:fillRect l="-16369" t="-11784" r="-7157"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main_board"/>
          <p:cNvGrpSpPr/>
          <p:nvPr userDrawn="1"/>
        </p:nvGrpSpPr>
        <p:grpSpPr>
          <a:xfrm>
            <a:off x="726440" y="1400452"/>
            <a:ext cx="8600440" cy="2709268"/>
            <a:chOff x="685800" y="1400452"/>
            <a:chExt cx="8600440" cy="2709268"/>
          </a:xfrm>
          <a:effectLst>
            <a:outerShdw blurRad="203200" dist="38100" dir="2700000" algn="tl" rotWithShape="0">
              <a:prstClr val="black">
                <a:alpha val="19000"/>
              </a:prstClr>
            </a:outerShdw>
          </a:effectLst>
        </p:grpSpPr>
        <p:sp>
          <p:nvSpPr>
            <p:cNvPr id="14"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1146089" y="2004459"/>
            <a:ext cx="7934411" cy="833633"/>
          </a:xfrm>
        </p:spPr>
        <p:txBody>
          <a:bodyPr anchor="ctr">
            <a:noAutofit/>
          </a:bodyPr>
          <a:lstStyle>
            <a:lvl1pPr algn="l">
              <a:defRPr sz="6000" b="1">
                <a:solidFill>
                  <a:schemeClr val="accent1">
                    <a:lumMod val="75000"/>
                  </a:schemeClr>
                </a:solidFill>
              </a:defRPr>
            </a:lvl1pPr>
          </a:lstStyle>
          <a:p>
            <a:r>
              <a:rPr lang="zh-CN" altLang="en-US" dirty="0" smtClean="0"/>
              <a:t>单击编辑标题</a:t>
            </a:r>
            <a:endParaRPr lang="zh-CN" altLang="en-US" dirty="0"/>
          </a:p>
        </p:txBody>
      </p:sp>
      <p:sp>
        <p:nvSpPr>
          <p:cNvPr id="3" name="副标题 2"/>
          <p:cNvSpPr>
            <a:spLocks noGrp="1"/>
          </p:cNvSpPr>
          <p:nvPr>
            <p:ph type="subTitle" idx="1" hasCustomPrompt="1"/>
          </p:nvPr>
        </p:nvSpPr>
        <p:spPr>
          <a:xfrm>
            <a:off x="1146089" y="2838092"/>
            <a:ext cx="793441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单击以编辑副标题</a:t>
            </a:r>
            <a:endParaRPr lang="zh-CN" altLang="en-US" dirty="0"/>
          </a:p>
        </p:txBody>
      </p:sp>
      <p:sp>
        <p:nvSpPr>
          <p:cNvPr id="16" name="矩形 15"/>
          <p:cNvSpPr/>
          <p:nvPr userDrawn="1"/>
        </p:nvSpPr>
        <p:spPr>
          <a:xfrm>
            <a:off x="72238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jwc_logo"/>
          <p:cNvGrpSpPr/>
          <p:nvPr userDrawn="1"/>
        </p:nvGrpSpPr>
        <p:grpSpPr>
          <a:xfrm>
            <a:off x="1146090" y="6242962"/>
            <a:ext cx="1809740" cy="305514"/>
            <a:chOff x="8729725" y="4570716"/>
            <a:chExt cx="2830513" cy="477838"/>
          </a:xfrm>
          <a:solidFill>
            <a:schemeClr val="bg1">
              <a:alpha val="50000"/>
            </a:schemeClr>
          </a:solidFill>
        </p:grpSpPr>
        <p:sp>
          <p:nvSpPr>
            <p:cNvPr id="18"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1" name="bg_right"/>
          <p:cNvPicPr>
            <a:picLocks noChangeAspect="1"/>
          </p:cNvPicPr>
          <p:nvPr userDrawn="1"/>
        </p:nvPicPr>
        <p:blipFill rotWithShape="1">
          <a:blip r:embed="rId2">
            <a:extLst>
              <a:ext uri="{28A0092B-C50C-407E-A947-70E740481C1C}">
                <a14:useLocalDpi xmlns:a14="http://schemas.microsoft.com/office/drawing/2010/main" val="0"/>
              </a:ext>
            </a:extLst>
          </a:blip>
          <a:srcRect l="-11805" r="22916"/>
          <a:stretch>
            <a:fillRect/>
          </a:stretch>
        </p:blipFill>
        <p:spPr>
          <a:xfrm>
            <a:off x="8128000" y="-2621"/>
            <a:ext cx="4064000" cy="6858000"/>
          </a:xfrm>
          <a:prstGeom prst="rect">
            <a:avLst/>
          </a:prstGeom>
        </p:spPr>
      </p:pic>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main_board"/>
          <p:cNvGrpSpPr/>
          <p:nvPr userDrawn="1"/>
        </p:nvGrpSpPr>
        <p:grpSpPr>
          <a:xfrm>
            <a:off x="726439" y="825500"/>
            <a:ext cx="9539301" cy="4781549"/>
            <a:chOff x="685800" y="1400452"/>
            <a:chExt cx="8600440" cy="2709268"/>
          </a:xfrm>
          <a:effectLst>
            <a:outerShdw blurRad="203200" dist="38100" dir="2700000" algn="tl" rotWithShape="0">
              <a:prstClr val="black">
                <a:alpha val="19000"/>
              </a:prstClr>
            </a:outerShdw>
          </a:effectLst>
        </p:grpSpPr>
        <p:sp>
          <p:nvSpPr>
            <p:cNvPr id="14"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458019"/>
              <a:ext cx="8600440" cy="265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占位符 5"/>
          <p:cNvSpPr>
            <a:spLocks noGrp="1"/>
          </p:cNvSpPr>
          <p:nvPr>
            <p:ph type="body" sz="quarter" idx="11"/>
          </p:nvPr>
        </p:nvSpPr>
        <p:spPr>
          <a:xfrm>
            <a:off x="1066007" y="2432050"/>
            <a:ext cx="8909844" cy="2471738"/>
          </a:xfrm>
        </p:spPr>
        <p:txBody>
          <a:bodyPr/>
          <a:lstStyle>
            <a:lvl1pPr marL="266700" indent="-266700">
              <a:buFont typeface="Arial" panose="020B0604020202020204" pitchFamily="34" charset="0"/>
              <a:buChar char="•"/>
              <a:defRPr/>
            </a:lvl1pPr>
          </a:lstStyle>
          <a:p>
            <a:pPr lvl="0"/>
            <a:endParaRPr lang="zh-CN" altLang="en-US" dirty="0"/>
          </a:p>
        </p:txBody>
      </p:sp>
      <p:sp>
        <p:nvSpPr>
          <p:cNvPr id="40" name="矩形 39"/>
          <p:cNvSpPr/>
          <p:nvPr userDrawn="1"/>
        </p:nvSpPr>
        <p:spPr>
          <a:xfrm>
            <a:off x="722384" y="1332206"/>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1066006" y="1216332"/>
            <a:ext cx="8909844" cy="1021080"/>
          </a:xfrm>
        </p:spPr>
        <p:txBody>
          <a:bodyPr/>
          <a:lstStyle>
            <a:lvl1pPr>
              <a:defRPr b="1">
                <a:solidFill>
                  <a:schemeClr val="accent1">
                    <a:lumMod val="75000"/>
                  </a:schemeClr>
                </a:solidFill>
              </a:defRPr>
            </a:lvl1pPr>
          </a:lstStyle>
          <a:p>
            <a:r>
              <a:rPr lang="zh-CN" altLang="en-US" dirty="0" smtClean="0"/>
              <a:t>目录</a:t>
            </a:r>
            <a:endParaRPr lang="zh-CN" altLang="en-US" dirty="0"/>
          </a:p>
        </p:txBody>
      </p:sp>
      <p:grpSp>
        <p:nvGrpSpPr>
          <p:cNvPr id="42" name="jwc_logo"/>
          <p:cNvGrpSpPr/>
          <p:nvPr userDrawn="1"/>
        </p:nvGrpSpPr>
        <p:grpSpPr>
          <a:xfrm>
            <a:off x="1146090" y="6242962"/>
            <a:ext cx="1809740" cy="305514"/>
            <a:chOff x="8729725" y="4570716"/>
            <a:chExt cx="2830513" cy="477838"/>
          </a:xfrm>
          <a:solidFill>
            <a:schemeClr val="bg1">
              <a:alpha val="50000"/>
            </a:schemeClr>
          </a:solidFill>
        </p:grpSpPr>
        <p:sp>
          <p:nvSpPr>
            <p:cNvPr id="43"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0" name="bg_right"/>
          <p:cNvPicPr>
            <a:picLocks noChangeAspect="1"/>
          </p:cNvPicPr>
          <p:nvPr userDrawn="1"/>
        </p:nvPicPr>
        <p:blipFill rotWithShape="1">
          <a:blip r:embed="rId2">
            <a:extLst>
              <a:ext uri="{28A0092B-C50C-407E-A947-70E740481C1C}">
                <a14:useLocalDpi xmlns:a14="http://schemas.microsoft.com/office/drawing/2010/main" val="0"/>
              </a:ext>
            </a:extLst>
          </a:blip>
          <a:srcRect l="-11805" r="22916"/>
          <a:stretch>
            <a:fillRect/>
          </a:stretch>
        </p:blipFill>
        <p:spPr>
          <a:xfrm>
            <a:off x="8128000" y="-2621"/>
            <a:ext cx="4064000" cy="6858000"/>
          </a:xfrm>
          <a:prstGeom prst="rect">
            <a:avLst/>
          </a:prstGeom>
        </p:spPr>
      </p:pic>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main_board"/>
          <p:cNvGrpSpPr/>
          <p:nvPr userDrawn="1"/>
        </p:nvGrpSpPr>
        <p:grpSpPr>
          <a:xfrm>
            <a:off x="726439" y="2305227"/>
            <a:ext cx="9539301" cy="1928259"/>
            <a:chOff x="685800" y="1400452"/>
            <a:chExt cx="8600440" cy="2709268"/>
          </a:xfrm>
          <a:effectLst>
            <a:outerShdw blurRad="203200" dist="38100" dir="2700000" algn="tl" rotWithShape="0">
              <a:prstClr val="black">
                <a:alpha val="19000"/>
              </a:prstClr>
            </a:outerShdw>
          </a:effectLst>
        </p:grpSpPr>
        <p:sp>
          <p:nvSpPr>
            <p:cNvPr id="14"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542955"/>
              <a:ext cx="8600440" cy="2566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1808158" y="2774484"/>
            <a:ext cx="7726680" cy="833633"/>
          </a:xfrm>
        </p:spPr>
        <p:txBody>
          <a:bodyPr anchor="ctr">
            <a:normAutofit/>
          </a:bodyPr>
          <a:lstStyle>
            <a:lvl1pPr algn="l">
              <a:defRPr sz="4000" b="1">
                <a:solidFill>
                  <a:schemeClr val="accent1">
                    <a:lumMod val="75000"/>
                  </a:schemeClr>
                </a:solidFill>
              </a:defRPr>
            </a:lvl1pPr>
          </a:lstStyle>
          <a:p>
            <a:r>
              <a:rPr lang="zh-CN" altLang="en-US" dirty="0" smtClean="0"/>
              <a:t>单击编辑小节标题</a:t>
            </a:r>
            <a:endParaRPr lang="zh-CN" altLang="en-US" dirty="0"/>
          </a:p>
        </p:txBody>
      </p:sp>
      <p:sp>
        <p:nvSpPr>
          <p:cNvPr id="3" name="副标题 2"/>
          <p:cNvSpPr>
            <a:spLocks noGrp="1"/>
          </p:cNvSpPr>
          <p:nvPr>
            <p:ph type="subTitle" idx="1" hasCustomPrompt="1"/>
          </p:nvPr>
        </p:nvSpPr>
        <p:spPr>
          <a:xfrm>
            <a:off x="1808158" y="3617738"/>
            <a:ext cx="7726680" cy="409918"/>
          </a:xfrm>
        </p:spPr>
        <p:txBody>
          <a:bodyPr>
            <a:normAutofit/>
          </a:bodyPr>
          <a:lstStyle>
            <a:lvl1pPr marL="0" indent="0" algn="l">
              <a:buNone/>
              <a:defRPr sz="18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单击以编辑副标题</a:t>
            </a:r>
            <a:endParaRPr lang="zh-CN" altLang="en-US" dirty="0"/>
          </a:p>
        </p:txBody>
      </p:sp>
      <p:sp>
        <p:nvSpPr>
          <p:cNvPr id="5" name="文本占位符 4"/>
          <p:cNvSpPr>
            <a:spLocks noGrp="1"/>
          </p:cNvSpPr>
          <p:nvPr>
            <p:ph type="body" sz="quarter" idx="10" hasCustomPrompt="1"/>
          </p:nvPr>
        </p:nvSpPr>
        <p:spPr>
          <a:xfrm>
            <a:off x="727075" y="2800739"/>
            <a:ext cx="898525" cy="883066"/>
          </a:xfrm>
          <a:solidFill>
            <a:schemeClr val="accent3"/>
          </a:solidFill>
        </p:spPr>
        <p:txBody>
          <a:bodyPr anchor="ctr">
            <a:normAutofit/>
          </a:bodyPr>
          <a:lstStyle>
            <a:lvl1pPr marL="0" indent="0" algn="ctr">
              <a:buNone/>
              <a:defRPr sz="4800" b="1">
                <a:solidFill>
                  <a:schemeClr val="bg1"/>
                </a:solidFill>
              </a:defRPr>
            </a:lvl1pPr>
          </a:lstStyle>
          <a:p>
            <a:pPr lvl="0"/>
            <a:r>
              <a:rPr lang="en-US" altLang="zh-CN" dirty="0" smtClean="0"/>
              <a:t>01</a:t>
            </a:r>
            <a:endParaRPr lang="zh-CN" altLang="en-US" dirty="0"/>
          </a:p>
        </p:txBody>
      </p:sp>
      <p:grpSp>
        <p:nvGrpSpPr>
          <p:cNvPr id="41" name="jwc_logo"/>
          <p:cNvGrpSpPr/>
          <p:nvPr userDrawn="1"/>
        </p:nvGrpSpPr>
        <p:grpSpPr>
          <a:xfrm>
            <a:off x="1146090" y="6242962"/>
            <a:ext cx="1809740" cy="305514"/>
            <a:chOff x="8729725" y="4570716"/>
            <a:chExt cx="2830513" cy="477838"/>
          </a:xfrm>
          <a:solidFill>
            <a:schemeClr val="bg1">
              <a:alpha val="50000"/>
            </a:schemeClr>
          </a:solidFill>
        </p:grpSpPr>
        <p:sp>
          <p:nvSpPr>
            <p:cNvPr id="42"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main_board"/>
          <p:cNvGrpSpPr/>
          <p:nvPr userDrawn="1"/>
        </p:nvGrpSpPr>
        <p:grpSpPr>
          <a:xfrm>
            <a:off x="726439" y="365125"/>
            <a:ext cx="11016382" cy="5812879"/>
            <a:chOff x="685800" y="1400452"/>
            <a:chExt cx="8600440" cy="2709269"/>
          </a:xfrm>
          <a:effectLst>
            <a:outerShdw blurRad="203200" dist="38100" dir="2700000" algn="tl" rotWithShape="0">
              <a:prstClr val="black">
                <a:alpha val="19000"/>
              </a:prstClr>
            </a:outerShdw>
          </a:effectLst>
        </p:grpSpPr>
        <p:sp>
          <p:nvSpPr>
            <p:cNvPr id="12"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443366"/>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fld>
            <a:endParaRPr lang="zh-CN" altLang="en-US"/>
          </a:p>
        </p:txBody>
      </p:sp>
      <p:sp>
        <p:nvSpPr>
          <p:cNvPr id="2" name="标题 1"/>
          <p:cNvSpPr>
            <a:spLocks noGrp="1"/>
          </p:cNvSpPr>
          <p:nvPr>
            <p:ph type="title"/>
          </p:nvPr>
        </p:nvSpPr>
        <p:spPr>
          <a:xfrm>
            <a:off x="961034" y="606265"/>
            <a:ext cx="10555326" cy="656061"/>
          </a:xfrm>
        </p:spPr>
        <p:txBody>
          <a:bodyPr>
            <a:noAutofit/>
          </a:bodyPr>
          <a:lstStyle>
            <a:lvl1pPr algn="l">
              <a:defRPr sz="3200" b="1">
                <a:solidFill>
                  <a:schemeClr val="accent1">
                    <a:lumMod val="75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970168" y="1283641"/>
            <a:ext cx="10546192" cy="4651081"/>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38" name="矩形 37"/>
          <p:cNvSpPr/>
          <p:nvPr userDrawn="1"/>
        </p:nvSpPr>
        <p:spPr>
          <a:xfrm>
            <a:off x="722384" y="704310"/>
            <a:ext cx="144255" cy="443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jwc_logo"/>
          <p:cNvGrpSpPr/>
          <p:nvPr userDrawn="1"/>
        </p:nvGrpSpPr>
        <p:grpSpPr>
          <a:xfrm>
            <a:off x="810813" y="6370363"/>
            <a:ext cx="1809740" cy="305514"/>
            <a:chOff x="8729725" y="4570716"/>
            <a:chExt cx="2830513" cy="477838"/>
          </a:xfrm>
          <a:solidFill>
            <a:schemeClr val="bg1">
              <a:alpha val="50000"/>
            </a:schemeClr>
          </a:solidFill>
        </p:grpSpPr>
        <p:sp>
          <p:nvSpPr>
            <p:cNvPr id="39"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main_board"/>
          <p:cNvGrpSpPr/>
          <p:nvPr userDrawn="1"/>
        </p:nvGrpSpPr>
        <p:grpSpPr>
          <a:xfrm>
            <a:off x="726439" y="365125"/>
            <a:ext cx="11016382" cy="5812881"/>
            <a:chOff x="685800" y="1400452"/>
            <a:chExt cx="8600440" cy="2709270"/>
          </a:xfrm>
          <a:effectLst>
            <a:outerShdw blurRad="203200" dist="38100" dir="2700000" algn="tl" rotWithShape="0">
              <a:prstClr val="black">
                <a:alpha val="19000"/>
              </a:prstClr>
            </a:outerShdw>
          </a:effectLst>
        </p:grpSpPr>
        <p:sp>
          <p:nvSpPr>
            <p:cNvPr id="12"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443367"/>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fld>
            <a:endParaRPr lang="zh-CN" altLang="en-US"/>
          </a:p>
        </p:txBody>
      </p:sp>
      <p:sp>
        <p:nvSpPr>
          <p:cNvPr id="3" name="内容占位符 2"/>
          <p:cNvSpPr>
            <a:spLocks noGrp="1"/>
          </p:cNvSpPr>
          <p:nvPr>
            <p:ph idx="1" hasCustomPrompt="1"/>
          </p:nvPr>
        </p:nvSpPr>
        <p:spPr>
          <a:xfrm>
            <a:off x="970168" y="711201"/>
            <a:ext cx="10546192" cy="522352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grpSp>
        <p:nvGrpSpPr>
          <p:cNvPr id="37" name="jwc_logo"/>
          <p:cNvGrpSpPr/>
          <p:nvPr userDrawn="1"/>
        </p:nvGrpSpPr>
        <p:grpSpPr>
          <a:xfrm>
            <a:off x="810813" y="6370363"/>
            <a:ext cx="1809740" cy="305514"/>
            <a:chOff x="8729725" y="4570716"/>
            <a:chExt cx="2830513" cy="477838"/>
          </a:xfrm>
          <a:solidFill>
            <a:schemeClr val="bg1">
              <a:alpha val="50000"/>
            </a:schemeClr>
          </a:solidFill>
        </p:grpSpPr>
        <p:sp>
          <p:nvSpPr>
            <p:cNvPr id="38"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ttern"/>
          <p:cNvSpPr/>
          <p:nvPr userDrawn="1"/>
        </p:nvSpPr>
        <p:spPr>
          <a:xfrm>
            <a:off x="312912" y="1476000"/>
            <a:ext cx="11880000" cy="5382000"/>
          </a:xfrm>
          <a:prstGeom prst="rect">
            <a:avLst/>
          </a:prstGeom>
          <a:blipFill dpi="0" rotWithShape="1">
            <a:blip r:embed="rId3">
              <a:alphaModFix amt="1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fld>
            <a:endParaRPr lang="zh-CN" altLang="en-US"/>
          </a:p>
        </p:txBody>
      </p:sp>
      <p:grpSp>
        <p:nvGrpSpPr>
          <p:cNvPr id="37" name="jwc_logo"/>
          <p:cNvGrpSpPr/>
          <p:nvPr userDrawn="1"/>
        </p:nvGrpSpPr>
        <p:grpSpPr>
          <a:xfrm>
            <a:off x="810813" y="6370363"/>
            <a:ext cx="1809740" cy="305514"/>
            <a:chOff x="8729725" y="4570716"/>
            <a:chExt cx="2830513" cy="477838"/>
          </a:xfrm>
          <a:solidFill>
            <a:schemeClr val="bg1">
              <a:alpha val="50000"/>
            </a:schemeClr>
          </a:solidFill>
        </p:grpSpPr>
        <p:sp>
          <p:nvSpPr>
            <p:cNvPr id="38"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致谢">
    <p:spTree>
      <p:nvGrpSpPr>
        <p:cNvPr id="1" name=""/>
        <p:cNvGrpSpPr/>
        <p:nvPr/>
      </p:nvGrpSpPr>
      <p:grpSpPr>
        <a:xfrm>
          <a:off x="0" y="0"/>
          <a:ext cx="0" cy="0"/>
          <a:chOff x="0" y="0"/>
          <a:chExt cx="0" cy="0"/>
        </a:xfrm>
      </p:grpSpPr>
      <p:pic>
        <p:nvPicPr>
          <p:cNvPr id="7" name="bg_right"/>
          <p:cNvPicPr>
            <a:picLocks noChangeAspect="1"/>
          </p:cNvPicPr>
          <p:nvPr userDrawn="1"/>
        </p:nvPicPr>
        <p:blipFill rotWithShape="1">
          <a:blip r:embed="rId2">
            <a:extLst>
              <a:ext uri="{28A0092B-C50C-407E-A947-70E740481C1C}">
                <a14:useLocalDpi xmlns:a14="http://schemas.microsoft.com/office/drawing/2010/main" val="0"/>
              </a:ext>
            </a:extLst>
          </a:blip>
          <a:srcRect l="973" r="277"/>
          <a:stretch>
            <a:fillRect/>
          </a:stretch>
        </p:blipFill>
        <p:spPr>
          <a:xfrm>
            <a:off x="7677150" y="-2621"/>
            <a:ext cx="4514850" cy="6858000"/>
          </a:xfrm>
          <a:prstGeom prst="rect">
            <a:avLst/>
          </a:prstGeom>
        </p:spPr>
      </p:pic>
      <p:pic>
        <p:nvPicPr>
          <p:cNvPr id="8" name="bg_lef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9" name="bg_main_theme"/>
          <p:cNvSpPr/>
          <p:nvPr userDrawn="1"/>
        </p:nvSpPr>
        <p:spPr>
          <a:xfrm>
            <a:off x="956064" y="0"/>
            <a:ext cx="67782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ttern"/>
          <p:cNvSpPr/>
          <p:nvPr userDrawn="1"/>
        </p:nvSpPr>
        <p:spPr>
          <a:xfrm>
            <a:off x="504000" y="2951480"/>
            <a:ext cx="8597407" cy="3903899"/>
          </a:xfrm>
          <a:prstGeom prst="rect">
            <a:avLst/>
          </a:prstGeom>
          <a:blipFill dpi="0" rotWithShape="1">
            <a:blip r:embed="rId3">
              <a:alphaModFix amt="20000"/>
            </a:blip>
            <a:srcRect/>
            <a:stretch>
              <a:fillRect l="-12182" t="-11784" r="-11344"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main_board"/>
          <p:cNvGrpSpPr/>
          <p:nvPr userDrawn="1"/>
        </p:nvGrpSpPr>
        <p:grpSpPr>
          <a:xfrm>
            <a:off x="1443990" y="1400452"/>
            <a:ext cx="6774180" cy="2709268"/>
            <a:chOff x="685800" y="1400452"/>
            <a:chExt cx="8600440" cy="2709268"/>
          </a:xfrm>
          <a:effectLst>
            <a:outerShdw blurRad="203200" dist="38100" dir="2700000" algn="tl" rotWithShape="0">
              <a:prstClr val="black">
                <a:alpha val="19000"/>
              </a:prstClr>
            </a:outerShdw>
          </a:effectLst>
        </p:grpSpPr>
        <p:sp>
          <p:nvSpPr>
            <p:cNvPr id="14"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1863639" y="2004459"/>
            <a:ext cx="5972261" cy="833633"/>
          </a:xfrm>
        </p:spPr>
        <p:txBody>
          <a:bodyPr anchor="ctr">
            <a:noAutofit/>
          </a:bodyPr>
          <a:lstStyle>
            <a:lvl1pPr algn="l">
              <a:defRPr sz="6000" b="1">
                <a:solidFill>
                  <a:schemeClr val="accent1">
                    <a:lumMod val="75000"/>
                  </a:schemeClr>
                </a:solidFill>
              </a:defRPr>
            </a:lvl1pPr>
          </a:lstStyle>
          <a:p>
            <a:r>
              <a:rPr lang="zh-CN" altLang="en-US" dirty="0" smtClean="0"/>
              <a:t>谢谢</a:t>
            </a:r>
            <a:endParaRPr lang="zh-CN" altLang="en-US" dirty="0"/>
          </a:p>
        </p:txBody>
      </p:sp>
      <p:sp>
        <p:nvSpPr>
          <p:cNvPr id="3" name="副标题 2"/>
          <p:cNvSpPr>
            <a:spLocks noGrp="1"/>
          </p:cNvSpPr>
          <p:nvPr>
            <p:ph type="subTitle" idx="1" hasCustomPrompt="1"/>
          </p:nvPr>
        </p:nvSpPr>
        <p:spPr>
          <a:xfrm>
            <a:off x="1863639" y="2838092"/>
            <a:ext cx="597226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单击以编辑副标题</a:t>
            </a:r>
            <a:endParaRPr lang="zh-CN" altLang="en-US" dirty="0"/>
          </a:p>
        </p:txBody>
      </p:sp>
      <p:sp>
        <p:nvSpPr>
          <p:cNvPr id="16" name="矩形 15"/>
          <p:cNvSpPr/>
          <p:nvPr userDrawn="1"/>
        </p:nvSpPr>
        <p:spPr>
          <a:xfrm>
            <a:off x="143993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jwc_logo"/>
          <p:cNvGrpSpPr/>
          <p:nvPr userDrawn="1"/>
        </p:nvGrpSpPr>
        <p:grpSpPr>
          <a:xfrm>
            <a:off x="1529041" y="6238395"/>
            <a:ext cx="1809740" cy="305514"/>
            <a:chOff x="8729725" y="4570716"/>
            <a:chExt cx="2830513" cy="477838"/>
          </a:xfrm>
          <a:solidFill>
            <a:schemeClr val="bg1">
              <a:alpha val="50000"/>
            </a:schemeClr>
          </a:solidFill>
        </p:grpSpPr>
        <p:sp>
          <p:nvSpPr>
            <p:cNvPr id="6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7FAE3-B6A6-4F8C-A3EE-9B3A5A9AB4F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353800" y="6356349"/>
            <a:ext cx="412750" cy="365125"/>
          </a:xfrm>
          <a:prstGeom prst="rect">
            <a:avLst/>
          </a:prstGeom>
          <a:solidFill>
            <a:schemeClr val="tx1">
              <a:alpha val="10000"/>
            </a:schemeClr>
          </a:solidFill>
        </p:spPr>
        <p:txBody>
          <a:bodyPr vert="horz" lIns="91440" tIns="45720" rIns="91440" bIns="45720" rtlCol="0" anchor="ctr"/>
          <a:lstStyle>
            <a:lvl1pPr algn="ctr">
              <a:defRPr sz="1600">
                <a:solidFill>
                  <a:schemeClr val="bg1"/>
                </a:solidFill>
                <a:latin typeface="+mn-lt"/>
              </a:defRPr>
            </a:lvl1pPr>
          </a:lstStyle>
          <a:p>
            <a:fld id="{5B74D221-F78E-4CE2-B90E-39C483F459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tags" Target="../tags/tag3.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4.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82980" y="1870710"/>
            <a:ext cx="5690870" cy="1015365"/>
          </a:xfrm>
        </p:spPr>
        <p:txBody>
          <a:bodyPr/>
          <a:lstStyle/>
          <a:p>
            <a:r>
              <a:rPr lang="en-US" altLang="zh-CN" sz="3600" dirty="0"/>
              <a:t>Dealing with Modality Gap in Image-Text Matching</a:t>
            </a:r>
            <a:endParaRPr lang="en-US" altLang="zh-CN" sz="3600" dirty="0"/>
          </a:p>
        </p:txBody>
      </p:sp>
      <p:sp>
        <p:nvSpPr>
          <p:cNvPr id="3" name="副标题 2"/>
          <p:cNvSpPr>
            <a:spLocks noGrp="1"/>
          </p:cNvSpPr>
          <p:nvPr>
            <p:ph type="subTitle" idx="1"/>
          </p:nvPr>
        </p:nvSpPr>
        <p:spPr>
          <a:xfrm>
            <a:off x="1146089" y="3319422"/>
            <a:ext cx="7934411" cy="490619"/>
          </a:xfrm>
        </p:spPr>
        <p:txBody>
          <a:bodyPr/>
          <a:lstStyle/>
          <a:p>
            <a:r>
              <a:rPr lang="en-US" altLang="zh-CN" dirty="0" smtClean="0">
                <a:sym typeface="+mn-ea"/>
              </a:rPr>
              <a:t>Wenxin </a:t>
            </a:r>
            <a:r>
              <a:rPr lang="en-US" altLang="zh-CN" dirty="0" smtClean="0"/>
              <a:t>Guo                                                                 2022.11.11</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Text-based Scene Graph Embedding：</a:t>
                </a:r>
                <a:r>
                  <a:rPr lang="zh-CN" altLang="en-US" dirty="0">
                    <a:latin typeface="Cambria Math" panose="02040503050406030204" charset="0"/>
                    <a:cs typeface="Cambria Math" panose="02040503050406030204" charset="0"/>
                    <a:sym typeface="+mn-ea"/>
                  </a:rPr>
                  <a:t>将场景图编码为特征向量</a:t>
                </a:r>
                <a:endParaRPr lang="zh-CN" altLang="en-US" dirty="0">
                  <a:latin typeface="Cambria Math" panose="02040503050406030204" charset="0"/>
                  <a:cs typeface="Cambria Math" panose="02040503050406030204" charset="0"/>
                  <a:sym typeface="+mn-ea"/>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考虑所有的文本场景图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𝐺</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𝑆</m:t>
                            </m:r>
                          </m:sub>
                        </m:sSub>
                      </m:sub>
                    </m:sSub>
                  </m:oMath>
                </a14:m>
                <a:r>
                  <a:rPr lang="zh-CN" altLang="en-US" dirty="0">
                    <a:solidFill>
                      <a:schemeClr val="tx1"/>
                    </a:solidFill>
                    <a:latin typeface="Cambria Math" panose="02040503050406030204" charset="0"/>
                    <a:cs typeface="Cambria Math" panose="02040503050406030204" charset="0"/>
                  </a:rPr>
                  <a:t>，计算图中边的权重</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𝑊</m:t>
                        </m:r>
                      </m:e>
                      <m:sub>
                        <m:r>
                          <a:rPr lang="en-US" altLang="zh-CN" i="1" dirty="0">
                            <a:solidFill>
                              <a:schemeClr val="tx1"/>
                            </a:solidFill>
                            <a:latin typeface="Cambria Math" panose="02040503050406030204" charset="0"/>
                            <a:cs typeface="Cambria Math" panose="02040503050406030204" charset="0"/>
                          </a:rPr>
                          <m:t>𝑒</m:t>
                        </m:r>
                      </m:sub>
                    </m:sSub>
                  </m:oMath>
                </a14:m>
                <a:endParaRPr lang="en-US" altLang="zh-CN" i="1" dirty="0">
                  <a:solidFill>
                    <a:schemeClr val="tx1"/>
                  </a:solidFill>
                  <a:latin typeface="Cambria Math" panose="02040503050406030204" charset="0"/>
                  <a:cs typeface="Cambria Math" panose="02040503050406030204" charset="0"/>
                </a:endParaRPr>
              </a:p>
              <a:p>
                <a:pPr lvl="1" fontAlgn="auto">
                  <a:lnSpc>
                    <a:spcPct val="150000"/>
                  </a:lnSpc>
                </a:pPr>
                <a:endParaRPr lang="en-US" altLang="zh-CN" i="1" dirty="0">
                  <a:solidFill>
                    <a:schemeClr val="tx1"/>
                  </a:solidFill>
                  <a:latin typeface="Cambria Math" panose="02040503050406030204" charset="0"/>
                  <a:cs typeface="Cambria Math" panose="02040503050406030204" charset="0"/>
                </a:endParaRPr>
              </a:p>
              <a:p>
                <a:pPr lvl="1" fontAlgn="auto">
                  <a:lnSpc>
                    <a:spcPct val="15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使用</a:t>
                </a:r>
                <a:r>
                  <a:rPr lang="en-US" altLang="zh-CN" dirty="0">
                    <a:solidFill>
                      <a:schemeClr val="tx1"/>
                    </a:solidFill>
                    <a:latin typeface="Cambria Math" panose="02040503050406030204" charset="0"/>
                    <a:cs typeface="Cambria Math" panose="02040503050406030204" charset="0"/>
                  </a:rPr>
                  <a:t>GCN</a:t>
                </a:r>
                <a:r>
                  <a:rPr lang="zh-CN" altLang="en-US" dirty="0">
                    <a:solidFill>
                      <a:schemeClr val="tx1"/>
                    </a:solidFill>
                    <a:latin typeface="Cambria Math" panose="02040503050406030204" charset="0"/>
                    <a:cs typeface="Cambria Math" panose="02040503050406030204" charset="0"/>
                  </a:rPr>
                  <a:t>对图中的节点和边进行建模，得到文本场景图嵌入</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𝑇𝑆</m:t>
                        </m:r>
                      </m:e>
                      <m:sub>
                        <m:r>
                          <a:rPr lang="en-US" altLang="zh-CN" i="1" dirty="0">
                            <a:solidFill>
                              <a:schemeClr val="tx1"/>
                            </a:solidFill>
                            <a:latin typeface="Cambria Math" panose="02040503050406030204" charset="0"/>
                            <a:cs typeface="Cambria Math" panose="02040503050406030204" charset="0"/>
                          </a:rPr>
                          <m:t>𝑜</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𝑇𝑆</m:t>
                        </m:r>
                      </m:e>
                      <m:sub>
                        <m:r>
                          <a:rPr lang="en-US" altLang="zh-CN" i="1" dirty="0">
                            <a:solidFill>
                              <a:schemeClr val="tx1"/>
                            </a:solidFill>
                            <a:latin typeface="Cambria Math" panose="02040503050406030204" charset="0"/>
                            <a:cs typeface="Cambria Math" panose="02040503050406030204" charset="0"/>
                          </a:rPr>
                          <m:t>𝑎</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𝑇𝑆</m:t>
                        </m:r>
                      </m:e>
                      <m:sub>
                        <m:r>
                          <a:rPr lang="en-US" altLang="zh-CN" i="1" dirty="0">
                            <a:solidFill>
                              <a:schemeClr val="tx1"/>
                            </a:solidFill>
                            <a:latin typeface="Cambria Math" panose="02040503050406030204" charset="0"/>
                            <a:cs typeface="Cambria Math" panose="02040503050406030204" charset="0"/>
                          </a:rPr>
                          <m:t>𝑟</m:t>
                        </m:r>
                      </m:sub>
                    </m:sSub>
                  </m:oMath>
                </a14:m>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custDataLst>
              <p:tags r:id="rId2"/>
            </p:custDataLst>
          </p:nvPr>
        </p:nvPicPr>
        <p:blipFill>
          <a:blip r:embed="rId3"/>
          <a:stretch>
            <a:fillRect/>
          </a:stretch>
        </p:blipFill>
        <p:spPr>
          <a:xfrm>
            <a:off x="3633470" y="3291205"/>
            <a:ext cx="4104005" cy="1652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Position-Enhanced Scene Graph Embedding</a:t>
                </a:r>
                <a:endParaRPr lang="zh-CN" altLang="en-US" dirty="0">
                  <a:latin typeface="Cambria Math" panose="02040503050406030204" charset="0"/>
                  <a:cs typeface="Cambria Math" panose="02040503050406030204" charset="0"/>
                  <a:sym typeface="+mn-ea"/>
                </a:endParaRPr>
              </a:p>
              <a:p>
                <a:pPr lvl="1" fontAlgn="auto">
                  <a:lnSpc>
                    <a:spcPct val="150000"/>
                  </a:lnSpc>
                </a:pPr>
                <a:r>
                  <a:rPr lang="zh-CN" altLang="en-US" dirty="0">
                    <a:latin typeface="Cambria Math" panose="02040503050406030204" charset="0"/>
                    <a:cs typeface="Cambria Math" panose="02040503050406030204" charset="0"/>
                    <a:sym typeface="+mn-ea"/>
                  </a:rPr>
                  <a:t>构造额外的位置增强场景图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𝐺</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𝑃</m:t>
                            </m:r>
                          </m:sub>
                        </m:sSub>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𝑅</m:t>
                    </m:r>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，用于表示图像中视觉内容的位置信息</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节点</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𝑅</m:t>
                    </m:r>
                  </m:oMath>
                </a14:m>
                <a:r>
                  <a:rPr lang="zh-CN" altLang="en-US" dirty="0">
                    <a:solidFill>
                      <a:schemeClr val="tx1"/>
                    </a:solidFill>
                    <a:latin typeface="Cambria Math" panose="02040503050406030204" charset="0"/>
                    <a:cs typeface="Cambria Math" panose="02040503050406030204" charset="0"/>
                  </a:rPr>
                  <a:t>来自</a:t>
                </a:r>
                <a:r>
                  <a:rPr lang="zh-CN" altLang="en-US" dirty="0">
                    <a:latin typeface="Cambria Math" panose="02040503050406030204" charset="0"/>
                    <a:cs typeface="Cambria Math" panose="02040503050406030204" charset="0"/>
                    <a:sym typeface="+mn-ea"/>
                  </a:rPr>
                  <a:t>文本场景图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𝐺</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𝑆</m:t>
                            </m:r>
                          </m:sub>
                        </m:sSub>
                      </m:sub>
                    </m:sSub>
                  </m:oMath>
                </a14:m>
                <a:r>
                  <a:rPr lang="zh-CN" altLang="en-US" dirty="0">
                    <a:solidFill>
                      <a:schemeClr val="tx1"/>
                    </a:solidFill>
                    <a:latin typeface="Cambria Math" panose="02040503050406030204" charset="0"/>
                    <a:cs typeface="Cambria Math" panose="02040503050406030204" charset="0"/>
                  </a:rPr>
                  <a:t>，边由视觉场景图中边界框的位置关系决定</a:t>
                </a:r>
                <a:endParaRPr lang="zh-CN" altLang="en-US" dirty="0">
                  <a:solidFill>
                    <a:schemeClr val="tx1"/>
                  </a:solidFill>
                  <a:latin typeface="Cambria Math" panose="02040503050406030204" charset="0"/>
                  <a:cs typeface="Cambria Math" panose="02040503050406030204" charset="0"/>
                </a:endParaRPr>
              </a:p>
              <a:p>
                <a:pPr marL="457200" lvl="1" indent="0" fontAlgn="auto">
                  <a:lnSpc>
                    <a:spcPct val="150000"/>
                  </a:lnSpc>
                  <a:buNone/>
                </a:pPr>
                <a:r>
                  <a:rPr lang="zh-CN" altLang="en-US" dirty="0">
                    <a:solidFill>
                      <a:schemeClr val="tx1"/>
                    </a:solidFill>
                    <a:latin typeface="Cambria Math" panose="02040503050406030204" charset="0"/>
                    <a:cs typeface="Cambria Math" panose="02040503050406030204" charset="0"/>
                  </a:rPr>
                  <a:t>（此处直接使用 Sub-GC</a:t>
                </a:r>
                <a:r>
                  <a:rPr lang="en-US" altLang="zh-CN" sz="1600" baseline="54000" dirty="0">
                    <a:solidFill>
                      <a:schemeClr val="tx1"/>
                    </a:solidFill>
                    <a:uFillTx/>
                    <a:latin typeface="Cambria Math" panose="02040503050406030204" charset="0"/>
                    <a:cs typeface="Cambria Math" panose="02040503050406030204" charset="0"/>
                  </a:rPr>
                  <a:t>[1]</a:t>
                </a:r>
                <a:r>
                  <a:rPr lang="zh-CN" altLang="en-US" dirty="0">
                    <a:solidFill>
                      <a:schemeClr val="tx1"/>
                    </a:solidFill>
                    <a:latin typeface="Cambria Math" panose="02040503050406030204" charset="0"/>
                    <a:cs typeface="Cambria Math" panose="02040503050406030204" charset="0"/>
                  </a:rPr>
                  <a:t>产生的图像场景图，将对象与图像的边界框对应）</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位置关系类型</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𝑔</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𝑙𝑒𝑓𝑡</m:t>
                    </m:r>
                    <m:r>
                      <a:rPr lang="en-US" altLang="zh-CN" i="1" dirty="0">
                        <a:solidFill>
                          <a:schemeClr val="tx1"/>
                        </a:solidFill>
                        <a:latin typeface="Cambria Math" panose="02040503050406030204" charset="0"/>
                        <a:cs typeface="Cambria Math" panose="02040503050406030204" charset="0"/>
                      </a:rPr>
                      <m:t>_</m:t>
                    </m:r>
                    <m:r>
                      <a:rPr lang="en-US" altLang="zh-CN" i="1" dirty="0">
                        <a:solidFill>
                          <a:schemeClr val="tx1"/>
                        </a:solidFill>
                        <a:latin typeface="Cambria Math" panose="02040503050406030204" charset="0"/>
                        <a:cs typeface="Cambria Math" panose="02040503050406030204" charset="0"/>
                      </a:rPr>
                      <m:t>𝑡𝑜</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𝑟𝑖𝑔ℎ𝑡</m:t>
                    </m:r>
                    <m:r>
                      <a:rPr lang="en-US" altLang="zh-CN" i="1" dirty="0">
                        <a:solidFill>
                          <a:schemeClr val="tx1"/>
                        </a:solidFill>
                        <a:latin typeface="Cambria Math" panose="02040503050406030204" charset="0"/>
                        <a:cs typeface="Cambria Math" panose="02040503050406030204" charset="0"/>
                      </a:rPr>
                      <m:t>_</m:t>
                    </m:r>
                    <m:r>
                      <a:rPr lang="en-US" altLang="zh-CN" i="1" dirty="0">
                        <a:solidFill>
                          <a:schemeClr val="tx1"/>
                        </a:solidFill>
                        <a:latin typeface="Cambria Math" panose="02040503050406030204" charset="0"/>
                        <a:cs typeface="Cambria Math" panose="02040503050406030204" charset="0"/>
                      </a:rPr>
                      <m:t>𝑡𝑜</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𝑎𝑏𝑜𝑣𝑒</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𝑏𝑒𝑙𝑜𝑤</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𝑖𝑛𝑠𝑖𝑑𝑒</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𝑠𝑢𝑟𝑟𝑜𝑢𝑛𝑑𝑖𝑛𝑔</m:t>
                    </m:r>
                    <m:r>
                      <a:rPr lang="en-US" altLang="zh-CN" i="1" dirty="0">
                        <a:solidFill>
                          <a:schemeClr val="tx1"/>
                        </a:solidFill>
                        <a:latin typeface="Cambria Math" panose="02040503050406030204" charset="0"/>
                        <a:cs typeface="Cambria Math" panose="02040503050406030204" charset="0"/>
                      </a:rPr>
                      <m:t>}</m:t>
                    </m:r>
                  </m:oMath>
                </a14:m>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r="-1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
        <p:nvSpPr>
          <p:cNvPr id="5" name="文本框 4"/>
          <p:cNvSpPr txBox="1"/>
          <p:nvPr/>
        </p:nvSpPr>
        <p:spPr>
          <a:xfrm>
            <a:off x="2921000" y="6272530"/>
            <a:ext cx="8348980" cy="368300"/>
          </a:xfrm>
          <a:prstGeom prst="rect">
            <a:avLst/>
          </a:prstGeom>
          <a:noFill/>
        </p:spPr>
        <p:txBody>
          <a:bodyPr wrap="square" rtlCol="0">
            <a:spAutoFit/>
          </a:bodyPr>
          <a:p>
            <a:r>
              <a:rPr lang="en-US" altLang="zh-CN">
                <a:solidFill>
                  <a:schemeClr val="bg1"/>
                </a:solidFill>
              </a:rPr>
              <a:t>[1]"Comprehensive Image Captioning via Scene Graph Decomposition" in ECCV 2020.</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Position-Enhanced Scene Graph Embedding</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位置关系类型</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𝑔</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𝑙𝑒𝑓𝑡</m:t>
                    </m:r>
                    <m:r>
                      <a:rPr lang="en-US" altLang="zh-CN" i="1" dirty="0">
                        <a:solidFill>
                          <a:schemeClr val="tx1"/>
                        </a:solidFill>
                        <a:latin typeface="Cambria Math" panose="02040503050406030204" charset="0"/>
                        <a:cs typeface="Cambria Math" panose="02040503050406030204" charset="0"/>
                      </a:rPr>
                      <m:t>_</m:t>
                    </m:r>
                    <m:r>
                      <a:rPr lang="en-US" altLang="zh-CN" i="1" dirty="0">
                        <a:solidFill>
                          <a:schemeClr val="tx1"/>
                        </a:solidFill>
                        <a:latin typeface="Cambria Math" panose="02040503050406030204" charset="0"/>
                        <a:cs typeface="Cambria Math" panose="02040503050406030204" charset="0"/>
                      </a:rPr>
                      <m:t>𝑡𝑜</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𝑟𝑖𝑔ℎ𝑡</m:t>
                    </m:r>
                    <m:r>
                      <a:rPr lang="en-US" altLang="zh-CN" i="1" dirty="0">
                        <a:solidFill>
                          <a:schemeClr val="tx1"/>
                        </a:solidFill>
                        <a:latin typeface="Cambria Math" panose="02040503050406030204" charset="0"/>
                        <a:cs typeface="Cambria Math" panose="02040503050406030204" charset="0"/>
                      </a:rPr>
                      <m:t>_</m:t>
                    </m:r>
                    <m:r>
                      <a:rPr lang="en-US" altLang="zh-CN" i="1" dirty="0">
                        <a:solidFill>
                          <a:schemeClr val="tx1"/>
                        </a:solidFill>
                        <a:latin typeface="Cambria Math" panose="02040503050406030204" charset="0"/>
                        <a:cs typeface="Cambria Math" panose="02040503050406030204" charset="0"/>
                      </a:rPr>
                      <m:t>𝑡𝑜</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𝑎𝑏𝑜𝑣𝑒</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𝑏𝑒𝑙𝑜𝑤</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𝑖𝑛𝑠𝑖𝑑𝑒</m:t>
                    </m:r>
                    <m:r>
                      <a:rPr lang="en-US" altLang="zh-CN" i="1" dirty="0">
                        <a:solidFill>
                          <a:schemeClr val="tx1"/>
                        </a:solidFill>
                        <a:latin typeface="Cambria Math" panose="02040503050406030204" charset="0"/>
                        <a:cs typeface="Cambria Math" panose="02040503050406030204" charset="0"/>
                      </a:rPr>
                      <m:t>, </m:t>
                    </m:r>
                    <m:r>
                      <a:rPr lang="en-US" altLang="zh-CN" i="1" dirty="0">
                        <a:solidFill>
                          <a:schemeClr val="tx1"/>
                        </a:solidFill>
                        <a:latin typeface="Cambria Math" panose="02040503050406030204" charset="0"/>
                        <a:cs typeface="Cambria Math" panose="02040503050406030204" charset="0"/>
                      </a:rPr>
                      <m:t>𝑠𝑢𝑟𝑟𝑜𝑢𝑛𝑑𝑖𝑛𝑔</m:t>
                    </m:r>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得到位置图嵌入</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𝑇𝑃</m:t>
                        </m:r>
                      </m:e>
                      <m:sub>
                        <m:r>
                          <a:rPr lang="en-US" altLang="zh-CN" i="1" dirty="0">
                            <a:solidFill>
                              <a:schemeClr val="tx1"/>
                            </a:solidFill>
                            <a:latin typeface="Cambria Math" panose="02040503050406030204" charset="0"/>
                            <a:cs typeface="Cambria Math" panose="02040503050406030204" charset="0"/>
                          </a:rPr>
                          <m:t>𝑜</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𝑇𝑃</m:t>
                        </m:r>
                      </m:e>
                      <m:sub>
                        <m:r>
                          <a:rPr lang="en-US" altLang="zh-CN" i="1" dirty="0">
                            <a:solidFill>
                              <a:schemeClr val="tx1"/>
                            </a:solidFill>
                            <a:latin typeface="Cambria Math" panose="02040503050406030204" charset="0"/>
                            <a:cs typeface="Cambria Math" panose="02040503050406030204" charset="0"/>
                          </a:rPr>
                          <m:t>𝑟</m:t>
                        </m:r>
                      </m:sub>
                    </m:sSub>
                  </m:oMath>
                </a14:m>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nvPicPr>
        <p:blipFill>
          <a:blip r:embed="rId2"/>
          <a:srcRect r="3111"/>
          <a:stretch>
            <a:fillRect/>
          </a:stretch>
        </p:blipFill>
        <p:spPr>
          <a:xfrm>
            <a:off x="5927725" y="3155315"/>
            <a:ext cx="4380230" cy="2895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Multi-Graph Embedding Aggregation</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文本的场景图嵌入与位置图嵌入提供了互补的语义信息</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在节点级对两个图进行聚合</a:t>
            </a: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nvPicPr>
        <p:blipFill>
          <a:blip r:embed="rId1"/>
          <a:stretch>
            <a:fillRect/>
          </a:stretch>
        </p:blipFill>
        <p:spPr>
          <a:xfrm>
            <a:off x="3468370" y="4029075"/>
            <a:ext cx="5412105" cy="1348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VITE Representation</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将对象节点嵌入与相应的属性节点和关系节点嵌入拼接，得到基于对象的视觉语义图嵌入</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𝑇𝑉</m:t>
                        </m:r>
                      </m:e>
                      <m:sub>
                        <m:r>
                          <a:rPr lang="en-US" altLang="zh-CN" i="1" dirty="0">
                            <a:solidFill>
                              <a:schemeClr val="tx1"/>
                            </a:solidFill>
                            <a:latin typeface="Cambria Math" panose="02040503050406030204" charset="0"/>
                            <a:cs typeface="Cambria Math" panose="02040503050406030204" charset="0"/>
                          </a:rPr>
                          <m:t>𝑜𝑏𝑗</m:t>
                        </m:r>
                      </m:sub>
                    </m:sSub>
                  </m:oMath>
                </a14:m>
                <a:endParaRPr lang="en-US" altLang="zh-CN" i="1" dirty="0">
                  <a:solidFill>
                    <a:schemeClr val="tx1"/>
                  </a:solidFill>
                  <a:latin typeface="Cambria Math" panose="02040503050406030204" charset="0"/>
                  <a:cs typeface="Cambria Math" panose="02040503050406030204" charset="0"/>
                </a:endParaRPr>
              </a:p>
              <a:p>
                <a:pPr marL="685800" lvl="1" indent="-228600" fontAlgn="auto">
                  <a:lnSpc>
                    <a:spcPct val="15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使用文本表示</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𝑒</m:t>
                        </m:r>
                      </m:sub>
                    </m:sSub>
                  </m:oMath>
                </a14:m>
                <a:r>
                  <a:rPr lang="zh-CN" altLang="en-US" dirty="0">
                    <a:solidFill>
                      <a:schemeClr val="tx1"/>
                    </a:solidFill>
                    <a:latin typeface="Cambria Math" panose="02040503050406030204" charset="0"/>
                    <a:cs typeface="Cambria Math" panose="02040503050406030204" charset="0"/>
                  </a:rPr>
                  <a:t>过滤</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𝑇𝑉</m:t>
                        </m:r>
                      </m:e>
                      <m:sub>
                        <m:r>
                          <a:rPr lang="en-US" altLang="zh-CN" i="1" dirty="0">
                            <a:solidFill>
                              <a:schemeClr val="tx1"/>
                            </a:solidFill>
                            <a:latin typeface="Cambria Math" panose="02040503050406030204" charset="0"/>
                            <a:cs typeface="Cambria Math" panose="02040503050406030204" charset="0"/>
                          </a:rPr>
                          <m:t>𝑜𝑏𝑗</m:t>
                        </m:r>
                      </m:sub>
                    </m:sSub>
                  </m:oMath>
                </a14:m>
                <a:r>
                  <a:rPr lang="zh-CN" altLang="en-US" dirty="0">
                    <a:solidFill>
                      <a:schemeClr val="tx1"/>
                    </a:solidFill>
                    <a:latin typeface="Cambria Math" panose="02040503050406030204" charset="0"/>
                    <a:cs typeface="Cambria Math" panose="02040503050406030204" charset="0"/>
                  </a:rPr>
                  <a:t>中的信息</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5" name="图片 4"/>
          <p:cNvPicPr>
            <a:picLocks noChangeAspect="1"/>
          </p:cNvPicPr>
          <p:nvPr/>
        </p:nvPicPr>
        <p:blipFill>
          <a:blip r:embed="rId2"/>
          <a:stretch>
            <a:fillRect/>
          </a:stretch>
        </p:blipFill>
        <p:spPr>
          <a:xfrm>
            <a:off x="3751580" y="4519295"/>
            <a:ext cx="4689475" cy="977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Context-Integrated Visual Embedding(</a:t>
            </a:r>
            <a:r>
              <a:rPr lang="en-US" b="1" dirty="0"/>
              <a:t>CIVE</a:t>
            </a:r>
            <a:r>
              <a:rPr lang="en-US" dirty="0"/>
              <a:t>)</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使用文本上下文语义学习视觉表示</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nvPicPr>
        <p:blipFill>
          <a:blip r:embed="rId1"/>
          <a:stretch>
            <a:fillRect/>
          </a:stretch>
        </p:blipFill>
        <p:spPr>
          <a:xfrm>
            <a:off x="1443990" y="2688590"/>
            <a:ext cx="9304020" cy="3429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Context-Integrated Visual Embedding(</a:t>
                </a:r>
                <a:r>
                  <a:rPr lang="en-US" b="1" dirty="0"/>
                  <a:t>CIVE</a:t>
                </a:r>
                <a:r>
                  <a:rPr lang="en-US" dirty="0"/>
                  <a:t>)</a:t>
                </a:r>
                <a:endParaRPr lang="en-US" dirty="0"/>
              </a:p>
              <a:p>
                <a:pPr lvl="1" fontAlgn="auto">
                  <a:lnSpc>
                    <a:spcPct val="150000"/>
                  </a:lnSpc>
                </a:pPr>
                <a:r>
                  <a:rPr lang="zh-CN" altLang="en-US" b="1" dirty="0">
                    <a:solidFill>
                      <a:schemeClr val="tx1"/>
                    </a:solidFill>
                    <a:latin typeface="Cambria Math" panose="02040503050406030204" charset="0"/>
                    <a:cs typeface="Cambria Math" panose="02040503050406030204" charset="0"/>
                  </a:rPr>
                  <a:t>Visual Scene Graph Generation</a:t>
                </a:r>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sz="2000" dirty="0">
                    <a:solidFill>
                      <a:schemeClr val="tx1"/>
                    </a:solidFill>
                    <a:latin typeface="Cambria Math" panose="02040503050406030204" charset="0"/>
                    <a:cs typeface="Cambria Math" panose="02040503050406030204" charset="0"/>
                  </a:rPr>
                  <a:t>使用Motif-Net</a:t>
                </a:r>
                <a:r>
                  <a:rPr lang="en-US" altLang="zh-CN" sz="2000" baseline="30000" dirty="0">
                    <a:solidFill>
                      <a:schemeClr val="tx1"/>
                    </a:solidFill>
                    <a:uFillTx/>
                    <a:latin typeface="Cambria Math" panose="02040503050406030204" charset="0"/>
                    <a:cs typeface="Cambria Math" panose="02040503050406030204" charset="0"/>
                  </a:rPr>
                  <a:t>[2]</a:t>
                </a:r>
                <a:r>
                  <a:rPr lang="zh-CN" altLang="en-US" sz="2000" dirty="0">
                    <a:solidFill>
                      <a:schemeClr val="tx1"/>
                    </a:solidFill>
                    <a:latin typeface="Cambria Math" panose="02040503050406030204" charset="0"/>
                    <a:cs typeface="Cambria Math" panose="02040503050406030204" charset="0"/>
                  </a:rPr>
                  <a:t>提取场景图</a:t>
                </a:r>
                <a14:m>
                  <m:oMath xmlns:m="http://schemas.openxmlformats.org/officeDocument/2006/math">
                    <m:sSub>
                      <m:sSubPr>
                        <m:ctrlPr>
                          <a:rPr lang="en-US" altLang="zh-CN" sz="2000" i="1" dirty="0">
                            <a:solidFill>
                              <a:schemeClr val="tx1"/>
                            </a:solidFill>
                            <a:latin typeface="Cambria Math" panose="02040503050406030204" charset="0"/>
                            <a:cs typeface="Cambria Math" panose="02040503050406030204" charset="0"/>
                          </a:rPr>
                        </m:ctrlPr>
                      </m:sSubPr>
                      <m:e>
                        <m:r>
                          <a:rPr lang="en-US" altLang="zh-CN" sz="2000" i="1" dirty="0">
                            <a:solidFill>
                              <a:schemeClr val="tx1"/>
                            </a:solidFill>
                            <a:latin typeface="Cambria Math" panose="02040503050406030204" charset="0"/>
                            <a:cs typeface="Cambria Math" panose="02040503050406030204" charset="0"/>
                          </a:rPr>
                          <m:t>𝐺</m:t>
                        </m:r>
                      </m:e>
                      <m:sub>
                        <m:r>
                          <a:rPr lang="en-US" altLang="zh-CN" sz="2000" i="1" dirty="0">
                            <a:solidFill>
                              <a:schemeClr val="tx1"/>
                            </a:solidFill>
                            <a:latin typeface="Cambria Math" panose="02040503050406030204" charset="0"/>
                            <a:cs typeface="Cambria Math" panose="02040503050406030204" charset="0"/>
                          </a:rPr>
                          <m:t>𝐼</m:t>
                        </m:r>
                      </m:sub>
                    </m:sSub>
                    <m:r>
                      <a:rPr lang="en-US" altLang="zh-CN" sz="2000" i="1" dirty="0">
                        <a:solidFill>
                          <a:schemeClr val="tx1"/>
                        </a:solidFill>
                        <a:latin typeface="Cambria Math" panose="02040503050406030204" charset="0"/>
                        <a:cs typeface="Cambria Math" panose="02040503050406030204" charset="0"/>
                      </a:rPr>
                      <m:t>=(</m:t>
                    </m:r>
                    <m:r>
                      <a:rPr lang="en-US" altLang="zh-CN" sz="2000" i="1" dirty="0">
                        <a:solidFill>
                          <a:schemeClr val="tx1"/>
                        </a:solidFill>
                        <a:latin typeface="Cambria Math" panose="02040503050406030204" charset="0"/>
                        <a:cs typeface="Cambria Math" panose="02040503050406030204" charset="0"/>
                      </a:rPr>
                      <m:t>𝑂</m:t>
                    </m:r>
                    <m:r>
                      <a:rPr lang="en-US" altLang="zh-CN" sz="2000" i="1" dirty="0">
                        <a:solidFill>
                          <a:schemeClr val="tx1"/>
                        </a:solidFill>
                        <a:latin typeface="Cambria Math" panose="02040503050406030204" charset="0"/>
                        <a:cs typeface="Cambria Math" panose="02040503050406030204" charset="0"/>
                      </a:rPr>
                      <m:t>,</m:t>
                    </m:r>
                    <m:r>
                      <a:rPr lang="en-US" altLang="zh-CN" sz="2000" i="1" dirty="0">
                        <a:solidFill>
                          <a:schemeClr val="tx1"/>
                        </a:solidFill>
                        <a:latin typeface="Cambria Math" panose="02040503050406030204" charset="0"/>
                        <a:cs typeface="Cambria Math" panose="02040503050406030204" charset="0"/>
                      </a:rPr>
                      <m:t>𝑅</m:t>
                    </m:r>
                    <m:r>
                      <a:rPr lang="en-US" altLang="zh-CN" sz="2000" i="1" dirty="0">
                        <a:solidFill>
                          <a:schemeClr val="tx1"/>
                        </a:solidFill>
                        <a:latin typeface="Cambria Math" panose="02040503050406030204" charset="0"/>
                        <a:cs typeface="Cambria Math" panose="02040503050406030204" charset="0"/>
                      </a:rPr>
                      <m:t>)</m:t>
                    </m:r>
                  </m:oMath>
                </a14:m>
                <a:endParaRPr lang="zh-CN" altLang="en-US" sz="2000"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Image-based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Semantic-Enhanced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Multi-Graph Embedding Aggregation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CIVE Representation</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
        <p:nvSpPr>
          <p:cNvPr id="5" name="文本框 4"/>
          <p:cNvSpPr txBox="1"/>
          <p:nvPr/>
        </p:nvSpPr>
        <p:spPr>
          <a:xfrm>
            <a:off x="2921000" y="6272530"/>
            <a:ext cx="8348980" cy="368300"/>
          </a:xfrm>
          <a:prstGeom prst="rect">
            <a:avLst/>
          </a:prstGeom>
          <a:noFill/>
        </p:spPr>
        <p:txBody>
          <a:bodyPr wrap="square" rtlCol="0">
            <a:spAutoFit/>
          </a:bodyPr>
          <a:p>
            <a:r>
              <a:rPr lang="en-US" altLang="zh-CN">
                <a:solidFill>
                  <a:schemeClr val="bg1"/>
                </a:solidFill>
              </a:rPr>
              <a:t>[2] Neural motifs: Scene graph parsing with global context. In CVPR 2018.</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Context-Integrated Visual Embedding(</a:t>
                </a:r>
                <a:r>
                  <a:rPr lang="en-US" b="1" dirty="0"/>
                  <a:t>CIVE</a:t>
                </a:r>
                <a:r>
                  <a:rPr lang="en-US" dirty="0"/>
                  <a:t>)</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Visual Scene Graph Generation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b="1" dirty="0">
                    <a:solidFill>
                      <a:schemeClr val="tx1"/>
                    </a:solidFill>
                    <a:latin typeface="Cambria Math" panose="02040503050406030204" charset="0"/>
                    <a:cs typeface="Cambria Math" panose="02040503050406030204" charset="0"/>
                  </a:rPr>
                  <a:t>Image-based Scene Graph Embedding</a:t>
                </a:r>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sz="2000" dirty="0">
                    <a:solidFill>
                      <a:schemeClr val="tx1"/>
                    </a:solidFill>
                    <a:latin typeface="Cambria Math" panose="02040503050406030204" charset="0"/>
                    <a:cs typeface="Cambria Math" panose="02040503050406030204" charset="0"/>
                  </a:rPr>
                  <a:t>使用</a:t>
                </a:r>
                <a:r>
                  <a:rPr lang="en-US" altLang="zh-CN" sz="2000" dirty="0">
                    <a:solidFill>
                      <a:schemeClr val="tx1"/>
                    </a:solidFill>
                    <a:latin typeface="Cambria Math" panose="02040503050406030204" charset="0"/>
                    <a:cs typeface="Cambria Math" panose="02040503050406030204" charset="0"/>
                  </a:rPr>
                  <a:t>GCN</a:t>
                </a:r>
                <a:r>
                  <a:rPr lang="zh-CN" altLang="en-US" sz="2000" dirty="0">
                    <a:solidFill>
                      <a:schemeClr val="tx1"/>
                    </a:solidFill>
                    <a:latin typeface="Cambria Math" panose="02040503050406030204" charset="0"/>
                    <a:cs typeface="Cambria Math" panose="02040503050406030204" charset="0"/>
                  </a:rPr>
                  <a:t>得到视觉场景图嵌入</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𝑉𝑆</m:t>
                        </m:r>
                      </m:e>
                      <m:sub>
                        <m:r>
                          <a:rPr lang="en-US" altLang="zh-CN" i="1" dirty="0">
                            <a:solidFill>
                              <a:schemeClr val="tx1"/>
                            </a:solidFill>
                            <a:latin typeface="Cambria Math" panose="02040503050406030204" charset="0"/>
                            <a:cs typeface="Cambria Math" panose="02040503050406030204" charset="0"/>
                          </a:rPr>
                          <m:t>𝑜</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𝑉𝑆</m:t>
                        </m:r>
                      </m:e>
                      <m:sub>
                        <m:r>
                          <a:rPr lang="en-US" altLang="zh-CN" i="1" dirty="0">
                            <a:solidFill>
                              <a:schemeClr val="tx1"/>
                            </a:solidFill>
                            <a:latin typeface="Cambria Math" panose="02040503050406030204" charset="0"/>
                            <a:cs typeface="Cambria Math" panose="02040503050406030204" charset="0"/>
                          </a:rPr>
                          <m:t>𝑟</m:t>
                        </m:r>
                      </m:sub>
                    </m:sSub>
                  </m:oMath>
                </a14:m>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Semantic-Enhanced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Multi-Graph Embedding Aggregation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CIVE Representation</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Context-Integrated Visual Embedding(</a:t>
                </a:r>
                <a:r>
                  <a:rPr lang="en-US" b="1" dirty="0"/>
                  <a:t>CIVE</a:t>
                </a:r>
                <a:r>
                  <a:rPr lang="en-US" dirty="0"/>
                  <a:t>)</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Visual Scene Graph Generation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Image-based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b="1" dirty="0">
                    <a:solidFill>
                      <a:schemeClr val="tx1"/>
                    </a:solidFill>
                    <a:latin typeface="Cambria Math" panose="02040503050406030204" charset="0"/>
                    <a:cs typeface="Cambria Math" panose="02040503050406030204" charset="0"/>
                  </a:rPr>
                  <a:t>Semantic-Enhanced Scene Graph Embedding</a:t>
                </a:r>
                <a:endParaRPr lang="zh-CN" altLang="en-US" b="1"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dirty="0">
                    <a:solidFill>
                      <a:schemeClr val="tx1"/>
                    </a:solidFill>
                    <a:latin typeface="Cambria Math" panose="02040503050406030204" charset="0"/>
                    <a:cs typeface="Cambria Math" panose="02040503050406030204" charset="0"/>
                  </a:rPr>
                  <a:t>视觉上下文图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𝐺</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𝐼</m:t>
                            </m:r>
                          </m:e>
                          <m:sub>
                            <m:r>
                              <a:rPr lang="en-US" altLang="zh-CN" i="1" dirty="0">
                                <a:solidFill>
                                  <a:schemeClr val="tx1"/>
                                </a:solidFill>
                                <a:latin typeface="Cambria Math" panose="02040503050406030204" charset="0"/>
                                <a:cs typeface="Cambria Math" panose="02040503050406030204" charset="0"/>
                              </a:rPr>
                              <m:t>𝑐</m:t>
                            </m:r>
                          </m:sub>
                        </m:sSub>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𝑅</m:t>
                    </m:r>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，得到嵌入</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𝑉𝐶</m:t>
                        </m:r>
                      </m:e>
                      <m:sub>
                        <m:r>
                          <a:rPr lang="en-US" altLang="zh-CN" i="1" dirty="0">
                            <a:solidFill>
                              <a:schemeClr val="tx1"/>
                            </a:solidFill>
                            <a:latin typeface="Cambria Math" panose="02040503050406030204" charset="0"/>
                            <a:cs typeface="Cambria Math" panose="02040503050406030204" charset="0"/>
                          </a:rPr>
                          <m:t>𝑜</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𝑉𝐶</m:t>
                        </m:r>
                      </m:e>
                      <m:sub>
                        <m:r>
                          <a:rPr lang="en-US" altLang="zh-CN" i="1" dirty="0">
                            <a:solidFill>
                              <a:schemeClr val="tx1"/>
                            </a:solidFill>
                            <a:latin typeface="Cambria Math" panose="02040503050406030204" charset="0"/>
                            <a:cs typeface="Cambria Math" panose="02040503050406030204" charset="0"/>
                          </a:rPr>
                          <m:t>𝑟</m:t>
                        </m:r>
                      </m:sub>
                    </m:sSub>
                  </m:oMath>
                </a14:m>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Multi-Graph Embedding Aggregation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CIVE Representation</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Context-Integrated Visual Embedding(</a:t>
                </a:r>
                <a:r>
                  <a:rPr lang="en-US" b="1" dirty="0"/>
                  <a:t>CIVE</a:t>
                </a:r>
                <a:r>
                  <a:rPr lang="en-US" dirty="0"/>
                  <a:t>)</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Visual Scene Graph Generation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Image-based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Semantic-Enhanced Scene Graph Embedding</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b="1" dirty="0">
                    <a:solidFill>
                      <a:schemeClr val="tx1"/>
                    </a:solidFill>
                    <a:latin typeface="Cambria Math" panose="02040503050406030204" charset="0"/>
                    <a:cs typeface="Cambria Math" panose="02040503050406030204" charset="0"/>
                  </a:rPr>
                  <a:t>Multi-Graph Embedding Aggregation</a:t>
                </a:r>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sz="2000" dirty="0">
                    <a:solidFill>
                      <a:schemeClr val="tx1"/>
                    </a:solidFill>
                    <a:latin typeface="Cambria Math" panose="02040503050406030204" charset="0"/>
                    <a:cs typeface="Cambria Math" panose="02040503050406030204" charset="0"/>
                  </a:rPr>
                  <a:t>聚合视觉场景图与上下文图，得到上下文语义嵌入</a:t>
                </a:r>
                <a14:m>
                  <m:oMath xmlns:m="http://schemas.openxmlformats.org/officeDocument/2006/math">
                    <m:r>
                      <a:rPr lang="en-US" altLang="zh-CN" sz="2000" i="1" dirty="0">
                        <a:solidFill>
                          <a:schemeClr val="tx1"/>
                        </a:solidFill>
                        <a:latin typeface="Cambria Math" panose="02040503050406030204" charset="0"/>
                        <a:cs typeface="Cambria Math" panose="02040503050406030204" charset="0"/>
                      </a:rPr>
                      <m:t>𝑉𝐶</m:t>
                    </m:r>
                  </m:oMath>
                </a14:m>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CIVE Representation</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zh-CN" altLang="en-US" smtClean="0">
                <a:sym typeface="+mn-ea"/>
              </a:rPr>
              <a:t>Image-Text Matching</a:t>
            </a:r>
            <a:endParaRPr lang="en-US" altLang="zh-CN" smtClean="0"/>
          </a:p>
        </p:txBody>
      </p:sp>
      <p:sp>
        <p:nvSpPr>
          <p:cNvPr id="7" name="内容占位符 6"/>
          <p:cNvSpPr>
            <a:spLocks noGrp="1"/>
          </p:cNvSpPr>
          <p:nvPr>
            <p:ph idx="1"/>
          </p:nvPr>
        </p:nvSpPr>
        <p:spPr>
          <a:xfrm>
            <a:off x="970280" y="1283335"/>
            <a:ext cx="10546715" cy="4651375"/>
          </a:xfrm>
        </p:spPr>
        <p:txBody>
          <a:bodyPr/>
          <a:lstStyle/>
          <a:p>
            <a:r>
              <a:rPr lang="en-US" altLang="zh-CN" dirty="0">
                <a:sym typeface="+mn-ea"/>
              </a:rPr>
              <a:t>Task</a:t>
            </a:r>
            <a:endParaRPr lang="en-US" altLang="zh-CN" dirty="0">
              <a:sym typeface="+mn-ea"/>
            </a:endParaRPr>
          </a:p>
          <a:p>
            <a:pPr lvl="1"/>
            <a:r>
              <a:rPr lang="en-US" altLang="zh-CN" dirty="0">
                <a:sym typeface="+mn-ea"/>
              </a:rPr>
              <a:t>match instance from one modality with instance from another modality</a:t>
            </a:r>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sym typeface="+mn-ea"/>
            </a:endParaRPr>
          </a:p>
          <a:p>
            <a:pPr lvl="1"/>
            <a:endParaRPr lang="en-US" altLang="zh-CN" dirty="0"/>
          </a:p>
          <a:p>
            <a:pPr marL="0" indent="0">
              <a:buNone/>
            </a:pPr>
            <a:endParaRPr lang="en-US" altLang="zh-CN" dirty="0"/>
          </a:p>
        </p:txBody>
      </p:sp>
      <p:pic>
        <p:nvPicPr>
          <p:cNvPr id="2" name="图片 1"/>
          <p:cNvPicPr>
            <a:picLocks noChangeAspect="1"/>
          </p:cNvPicPr>
          <p:nvPr>
            <p:custDataLst>
              <p:tags r:id="rId1"/>
            </p:custDataLst>
          </p:nvPr>
        </p:nvPicPr>
        <p:blipFill>
          <a:blip r:embed="rId2"/>
          <a:srcRect t="4522"/>
          <a:stretch>
            <a:fillRect/>
          </a:stretch>
        </p:blipFill>
        <p:spPr>
          <a:xfrm>
            <a:off x="2531745" y="2371090"/>
            <a:ext cx="7127875" cy="2828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GraDual-based Cross-modal Matching</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假设两个模特的特征表示为</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𝑒</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𝑐</m:t>
                            </m:r>
                          </m:e>
                          <m:sub>
                            <m:r>
                              <a:rPr lang="en-US" altLang="zh-CN" i="1" dirty="0">
                                <a:solidFill>
                                  <a:schemeClr val="tx1"/>
                                </a:solidFill>
                                <a:latin typeface="Cambria Math" panose="02040503050406030204" charset="0"/>
                                <a:cs typeface="Cambria Math" panose="02040503050406030204" charset="0"/>
                              </a:rPr>
                              <m:t>𝑎</m:t>
                            </m:r>
                          </m:sub>
                        </m:sSub>
                      </m:sub>
                    </m:sSub>
                  </m:oMath>
                </a14:m>
                <a:r>
                  <a:rPr lang="zh-CN" altLang="en-US" dirty="0">
                    <a:solidFill>
                      <a:schemeClr val="tx1"/>
                    </a:solidFill>
                    <a:latin typeface="Cambria Math" panose="02040503050406030204" charset="0"/>
                    <a:cs typeface="Cambria Math" panose="02040503050406030204" charset="0"/>
                  </a:rPr>
                  <a:t>和</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𝑒</m:t>
                        </m:r>
                      </m:e>
                      <m:sub>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𝑐</m:t>
                            </m:r>
                          </m:e>
                          <m:sub>
                            <m:r>
                              <a:rPr lang="en-US" altLang="zh-CN" i="1" dirty="0">
                                <a:solidFill>
                                  <a:schemeClr val="tx1"/>
                                </a:solidFill>
                                <a:latin typeface="Cambria Math" panose="02040503050406030204" charset="0"/>
                                <a:cs typeface="Cambria Math" panose="02040503050406030204" charset="0"/>
                              </a:rPr>
                              <m:t>𝑏</m:t>
                            </m:r>
                          </m:sub>
                        </m:sSub>
                      </m:sub>
                    </m:sSub>
                  </m:oMath>
                </a14:m>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nvPicPr>
        <p:blipFill>
          <a:blip r:embed="rId2"/>
          <a:stretch>
            <a:fillRect/>
          </a:stretch>
        </p:blipFill>
        <p:spPr>
          <a:xfrm>
            <a:off x="7795895" y="593725"/>
            <a:ext cx="3847465" cy="5229225"/>
          </a:xfrm>
          <a:prstGeom prst="rect">
            <a:avLst/>
          </a:prstGeom>
        </p:spPr>
      </p:pic>
      <p:pic>
        <p:nvPicPr>
          <p:cNvPr id="3" name="图片 2"/>
          <p:cNvPicPr>
            <a:picLocks noChangeAspect="1"/>
          </p:cNvPicPr>
          <p:nvPr/>
        </p:nvPicPr>
        <p:blipFill>
          <a:blip r:embed="rId3"/>
          <a:stretch>
            <a:fillRect/>
          </a:stretch>
        </p:blipFill>
        <p:spPr>
          <a:xfrm>
            <a:off x="2268855" y="2632075"/>
            <a:ext cx="4312920" cy="998220"/>
          </a:xfrm>
          <a:prstGeom prst="rect">
            <a:avLst/>
          </a:prstGeom>
        </p:spPr>
      </p:pic>
      <p:pic>
        <p:nvPicPr>
          <p:cNvPr id="5" name="图片 4"/>
          <p:cNvPicPr>
            <a:picLocks noChangeAspect="1"/>
          </p:cNvPicPr>
          <p:nvPr/>
        </p:nvPicPr>
        <p:blipFill>
          <a:blip r:embed="rId4"/>
          <a:stretch>
            <a:fillRect/>
          </a:stretch>
        </p:blipFill>
        <p:spPr>
          <a:xfrm>
            <a:off x="2268855" y="3794760"/>
            <a:ext cx="2910840" cy="518160"/>
          </a:xfrm>
          <a:prstGeom prst="rect">
            <a:avLst/>
          </a:prstGeom>
        </p:spPr>
      </p:pic>
      <p:pic>
        <p:nvPicPr>
          <p:cNvPr id="7" name="图片 6"/>
          <p:cNvPicPr>
            <a:picLocks noChangeAspect="1"/>
          </p:cNvPicPr>
          <p:nvPr/>
        </p:nvPicPr>
        <p:blipFill>
          <a:blip r:embed="rId5"/>
          <a:stretch>
            <a:fillRect/>
          </a:stretch>
        </p:blipFill>
        <p:spPr>
          <a:xfrm>
            <a:off x="2268855" y="4394835"/>
            <a:ext cx="2438400" cy="1760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 Objective Function</a:t>
            </a:r>
            <a:endParaRPr lang="en-US" dirty="0"/>
          </a:p>
          <a:p>
            <a:pPr fontAlgn="auto">
              <a:lnSpc>
                <a:spcPts val="3260"/>
              </a:lnSpc>
            </a:pPr>
            <a:endParaRPr lang="zh-CN" altLang="en-US" dirty="0">
              <a:solidFill>
                <a:schemeClr val="tx1"/>
              </a:solidFill>
              <a:latin typeface="Cambria Math" panose="02040503050406030204" charset="0"/>
              <a:cs typeface="Cambria Math" panose="02040503050406030204" charset="0"/>
            </a:endParaRPr>
          </a:p>
          <a:p>
            <a:pPr fontAlgn="auto">
              <a:lnSpc>
                <a:spcPts val="3260"/>
              </a:lnSpc>
            </a:pPr>
            <a:endParaRPr lang="zh-CN" altLang="en-US" dirty="0">
              <a:solidFill>
                <a:schemeClr val="tx1"/>
              </a:solidFill>
              <a:latin typeface="Cambria Math" panose="02040503050406030204" charset="0"/>
              <a:cs typeface="Cambria Math" panose="02040503050406030204" charset="0"/>
            </a:endParaRPr>
          </a:p>
          <a:p>
            <a:pPr lvl="1" fontAlgn="auto">
              <a:lnSpc>
                <a:spcPts val="3260"/>
              </a:lnSpc>
            </a:pPr>
            <a:r>
              <a:rPr lang="zh-CN" altLang="en-US" dirty="0">
                <a:solidFill>
                  <a:schemeClr val="tx1"/>
                </a:solidFill>
                <a:latin typeface="Cambria Math" panose="02040503050406030204" charset="0"/>
                <a:cs typeface="Cambria Math" panose="02040503050406030204" charset="0"/>
              </a:rPr>
              <a:t>β由迭代次数ϵ和增长率η决定</a:t>
            </a: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2" name="图片 1"/>
          <p:cNvPicPr>
            <a:picLocks noChangeAspect="1"/>
          </p:cNvPicPr>
          <p:nvPr/>
        </p:nvPicPr>
        <p:blipFill>
          <a:blip r:embed="rId1"/>
          <a:stretch>
            <a:fillRect/>
          </a:stretch>
        </p:blipFill>
        <p:spPr>
          <a:xfrm>
            <a:off x="3144520" y="2334260"/>
            <a:ext cx="5955665" cy="610870"/>
          </a:xfrm>
          <a:prstGeom prst="rect">
            <a:avLst/>
          </a:prstGeom>
        </p:spPr>
      </p:pic>
      <p:pic>
        <p:nvPicPr>
          <p:cNvPr id="3" name="图片 2"/>
          <p:cNvPicPr>
            <a:picLocks noChangeAspect="1"/>
          </p:cNvPicPr>
          <p:nvPr/>
        </p:nvPicPr>
        <p:blipFill>
          <a:blip r:embed="rId2"/>
          <a:stretch>
            <a:fillRect/>
          </a:stretch>
        </p:blipFill>
        <p:spPr>
          <a:xfrm>
            <a:off x="3144520" y="3883660"/>
            <a:ext cx="5390515" cy="22879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p:pic>
        <p:nvPicPr>
          <p:cNvPr id="2" name="图片 1"/>
          <p:cNvPicPr>
            <a:picLocks noChangeAspect="1"/>
          </p:cNvPicPr>
          <p:nvPr/>
        </p:nvPicPr>
        <p:blipFill>
          <a:blip r:embed="rId1"/>
          <a:stretch>
            <a:fillRect/>
          </a:stretch>
        </p:blipFill>
        <p:spPr>
          <a:xfrm>
            <a:off x="1097280" y="2009775"/>
            <a:ext cx="10407650" cy="3780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p:pic>
        <p:nvPicPr>
          <p:cNvPr id="3" name="图片 2"/>
          <p:cNvPicPr>
            <a:picLocks noChangeAspect="1"/>
          </p:cNvPicPr>
          <p:nvPr/>
        </p:nvPicPr>
        <p:blipFill>
          <a:blip r:embed="rId1"/>
          <a:stretch>
            <a:fillRect/>
          </a:stretch>
        </p:blipFill>
        <p:spPr>
          <a:xfrm>
            <a:off x="3798570" y="1493520"/>
            <a:ext cx="5422265" cy="4568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Paper Reading</a:t>
            </a:r>
            <a:endParaRPr lang="en-US" altLang="zh-CN" smtClean="0"/>
          </a:p>
        </p:txBody>
      </p:sp>
      <p:sp>
        <p:nvSpPr>
          <p:cNvPr id="7" name="内容占位符 6"/>
          <p:cNvSpPr>
            <a:spLocks noGrp="1"/>
          </p:cNvSpPr>
          <p:nvPr>
            <p:ph idx="1"/>
          </p:nvPr>
        </p:nvSpPr>
        <p:spPr/>
        <p:txBody>
          <a:bodyPr>
            <a:normAutofit/>
          </a:bodyPr>
          <a:lstStyle/>
          <a:p>
            <a:r>
              <a:rPr lang="en-US" altLang="zh-CN" dirty="0"/>
              <a:t>Qin, Yuzhuo, Xiaodong Gu, and Zhenshan Tan. "</a:t>
            </a:r>
            <a:r>
              <a:rPr lang="en-US" altLang="zh-CN" b="1" dirty="0"/>
              <a:t>Visual context learning based on textual knowledge for image-text retrieval.</a:t>
            </a:r>
            <a:r>
              <a:rPr lang="en-US" altLang="zh-CN" dirty="0"/>
              <a:t>" </a:t>
            </a:r>
            <a:r>
              <a:rPr lang="en-US" altLang="zh-CN" i="1" dirty="0"/>
              <a:t>Neural Networks </a:t>
            </a:r>
            <a:r>
              <a:rPr lang="en-US" altLang="zh-CN" dirty="0"/>
              <a:t>(2022).</a:t>
            </a:r>
            <a:endParaRPr lang="en-US" altLang="zh-CN" dirty="0"/>
          </a:p>
          <a:p>
            <a:endParaRPr lang="en-US" altLang="zh-CN" dirty="0"/>
          </a:p>
          <a:p>
            <a:pPr marL="0" indent="0">
              <a:buNone/>
            </a:pPr>
            <a:endParaRPr lang="en-US" altLang="zh-CN" dirty="0"/>
          </a:p>
          <a:p>
            <a:endParaRPr lang="zh-CN" altLang="en-US" dirty="0"/>
          </a:p>
        </p:txBody>
      </p:sp>
      <p:pic>
        <p:nvPicPr>
          <p:cNvPr id="2" name="图片 1"/>
          <p:cNvPicPr>
            <a:picLocks noChangeAspect="1"/>
          </p:cNvPicPr>
          <p:nvPr>
            <p:custDataLst>
              <p:tags r:id="rId1"/>
            </p:custDataLst>
          </p:nvPr>
        </p:nvPicPr>
        <p:blipFill>
          <a:blip r:embed="rId2"/>
          <a:srcRect l="1955" r="3826"/>
          <a:stretch>
            <a:fillRect/>
          </a:stretch>
        </p:blipFill>
        <p:spPr>
          <a:xfrm>
            <a:off x="899795" y="3420110"/>
            <a:ext cx="10616565" cy="1990725"/>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pic>
        <p:nvPicPr>
          <p:cNvPr id="3" name="图片 2"/>
          <p:cNvPicPr>
            <a:picLocks noChangeAspect="1"/>
          </p:cNvPicPr>
          <p:nvPr/>
        </p:nvPicPr>
        <p:blipFill>
          <a:blip r:embed="rId1"/>
          <a:stretch>
            <a:fillRect/>
          </a:stretch>
        </p:blipFill>
        <p:spPr>
          <a:xfrm>
            <a:off x="2625725" y="1991995"/>
            <a:ext cx="6412865" cy="3926205"/>
          </a:xfrm>
          <a:prstGeom prst="rect">
            <a:avLst/>
          </a:prstGeom>
        </p:spPr>
      </p:pic>
      <p:sp>
        <p:nvSpPr>
          <p:cNvPr id="5" name="矩形 4"/>
          <p:cNvSpPr/>
          <p:nvPr/>
        </p:nvSpPr>
        <p:spPr>
          <a:xfrm>
            <a:off x="3258185" y="4526280"/>
            <a:ext cx="6143625" cy="153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707890" y="4241165"/>
            <a:ext cx="211836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576955" y="1788795"/>
            <a:ext cx="6143625" cy="153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3"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3"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3"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图像模态的信息容量过大</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一方面，冗余的区域特征将引入混淆的知识</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另一方面，一些参与了图像表达的区域可能被忽略</a:t>
            </a:r>
            <a:endParaRPr lang="zh-CN" altLang="en-US" dirty="0">
              <a:solidFill>
                <a:schemeClr val="tx1"/>
              </a:solidFill>
              <a:latin typeface="Cambria Math" panose="02040503050406030204" charset="0"/>
              <a:cs typeface="Cambria Math" panose="02040503050406030204" charset="0"/>
            </a:endParaRPr>
          </a:p>
        </p:txBody>
      </p:sp>
      <p:pic>
        <p:nvPicPr>
          <p:cNvPr id="10" name="图片 9"/>
          <p:cNvPicPr>
            <a:picLocks noChangeAspect="1"/>
          </p:cNvPicPr>
          <p:nvPr/>
        </p:nvPicPr>
        <p:blipFill>
          <a:blip r:embed="rId1"/>
          <a:srcRect l="31191" t="56283" r="34310" b="24260"/>
          <a:stretch>
            <a:fillRect/>
          </a:stretch>
        </p:blipFill>
        <p:spPr>
          <a:xfrm>
            <a:off x="9038590" y="3429635"/>
            <a:ext cx="2609215" cy="9010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 calcmode="lin" valueType="num">
                                      <p:cBhvr additive="base">
                                        <p:cTn id="7" dur="500"/>
                                        <p:tgtEl>
                                          <p:spTgt spid="9">
                                            <p:txEl>
                                              <p:pRg st="8" end="8"/>
                                            </p:txEl>
                                          </p:spTgt>
                                        </p:tgtEl>
                                        <p:attrNameLst>
                                          <p:attrName>ppt_y</p:attrName>
                                        </p:attrNameLst>
                                      </p:cBhvr>
                                      <p:tavLst>
                                        <p:tav tm="0">
                                          <p:val>
                                            <p:strVal val="#ppt_y+#ppt_h*1.125000"/>
                                          </p:val>
                                        </p:tav>
                                        <p:tav tm="100000">
                                          <p:val>
                                            <p:strVal val="#ppt_y"/>
                                          </p:val>
                                        </p:tav>
                                      </p:tavLst>
                                    </p:anim>
                                    <p:animEffect transition="in" filter="wipe(up)">
                                      <p:cBhvr>
                                        <p:cTn id="8" dur="500"/>
                                        <p:tgtEl>
                                          <p:spTgt spid="9">
                                            <p:txEl>
                                              <p:pRg st="8" end="8"/>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anim calcmode="lin" valueType="num">
                                      <p:cBhvr additive="base">
                                        <p:cTn id="11" dur="500"/>
                                        <p:tgtEl>
                                          <p:spTgt spid="9">
                                            <p:txEl>
                                              <p:pRg st="9" end="9"/>
                                            </p:txEl>
                                          </p:spTgt>
                                        </p:tgtEl>
                                        <p:attrNameLst>
                                          <p:attrName>ppt_y</p:attrName>
                                        </p:attrNameLst>
                                      </p:cBhvr>
                                      <p:tavLst>
                                        <p:tav tm="0">
                                          <p:val>
                                            <p:strVal val="#ppt_y+#ppt_h*1.125000"/>
                                          </p:val>
                                        </p:tav>
                                        <p:tav tm="100000">
                                          <p:val>
                                            <p:strVal val="#ppt_y"/>
                                          </p:val>
                                        </p:tav>
                                      </p:tavLst>
                                    </p:anim>
                                    <p:animEffect transition="in" filter="wipe(up)">
                                      <p:cBhvr>
                                        <p:cTn id="12" dur="500"/>
                                        <p:tgtEl>
                                          <p:spTgt spid="9">
                                            <p:txEl>
                                              <p:pRg st="9" end="9"/>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anim calcmode="lin" valueType="num">
                                      <p:cBhvr additive="base">
                                        <p:cTn id="15" dur="500"/>
                                        <p:tgtEl>
                                          <p:spTgt spid="9">
                                            <p:txEl>
                                              <p:pRg st="10" end="1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9">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xit" presetSubtype="32" fill="hold" grpId="0" nodeType="clickEffect">
                                  <p:stCondLst>
                                    <p:cond delay="0"/>
                                  </p:stCondLst>
                                  <p:childTnLst>
                                    <p:animEffect transition="out" filter="box(out)">
                                      <p:cBhvr>
                                        <p:cTn id="20" dur="500"/>
                                        <p:tgtEl>
                                          <p:spTgt spid="8"/>
                                        </p:tgtEl>
                                      </p:cBhvr>
                                    </p:animEffect>
                                    <p:set>
                                      <p:cBhvr>
                                        <p:cTn id="21" dur="1" fill="hold">
                                          <p:stCondLst>
                                            <p:cond delay="50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r>
              <a:rPr lang="en-US" altLang="zh-CN" dirty="0">
                <a:solidFill>
                  <a:schemeClr val="tx1"/>
                </a:solidFill>
                <a:latin typeface="Cambria Math" panose="02040503050406030204" charset="0"/>
                <a:cs typeface="Cambria Math" panose="02040503050406030204" charset="0"/>
              </a:rPr>
              <a:t>Position Awareness</a:t>
            </a:r>
            <a:endParaRPr lang="en-US" altLang="zh-CN" dirty="0">
              <a:solidFill>
                <a:schemeClr val="tx1"/>
              </a:solidFill>
              <a:latin typeface="Cambria Math" panose="02040503050406030204" charset="0"/>
              <a:cs typeface="Cambria Math" panose="02040503050406030204" charset="0"/>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pic>
        <p:nvPicPr>
          <p:cNvPr id="2" name="图片 1"/>
          <p:cNvPicPr>
            <a:picLocks noChangeAspect="1"/>
          </p:cNvPicPr>
          <p:nvPr/>
        </p:nvPicPr>
        <p:blipFill>
          <a:blip r:embed="rId1"/>
          <a:stretch>
            <a:fillRect/>
          </a:stretch>
        </p:blipFill>
        <p:spPr>
          <a:xfrm>
            <a:off x="5372100" y="1262380"/>
            <a:ext cx="5381625" cy="4754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pic>
        <p:nvPicPr>
          <p:cNvPr id="3" name="图片 2"/>
          <p:cNvPicPr>
            <a:picLocks noChangeAspect="1"/>
          </p:cNvPicPr>
          <p:nvPr/>
        </p:nvPicPr>
        <p:blipFill>
          <a:blip r:embed="rId1"/>
          <a:stretch>
            <a:fillRect/>
          </a:stretch>
        </p:blipFill>
        <p:spPr>
          <a:xfrm>
            <a:off x="4109085" y="678180"/>
            <a:ext cx="6412865" cy="3926205"/>
          </a:xfrm>
          <a:prstGeom prst="rect">
            <a:avLst/>
          </a:prstGeom>
        </p:spPr>
      </p:pic>
      <p:grpSp>
        <p:nvGrpSpPr>
          <p:cNvPr id="12" name="组合 11"/>
          <p:cNvGrpSpPr/>
          <p:nvPr/>
        </p:nvGrpSpPr>
        <p:grpSpPr>
          <a:xfrm>
            <a:off x="3839845" y="3171190"/>
            <a:ext cx="7044690" cy="1575435"/>
            <a:chOff x="3711" y="7063"/>
            <a:chExt cx="11094" cy="2481"/>
          </a:xfrm>
        </p:grpSpPr>
        <p:sp>
          <p:nvSpPr>
            <p:cNvPr id="5" name="矩形 4"/>
            <p:cNvSpPr/>
            <p:nvPr/>
          </p:nvSpPr>
          <p:spPr>
            <a:xfrm>
              <a:off x="10951" y="7128"/>
              <a:ext cx="3855" cy="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3711" y="7063"/>
              <a:ext cx="3855" cy="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179" y="7818"/>
              <a:ext cx="3855" cy="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内容占位符 6"/>
          <p:cNvSpPr>
            <a:spLocks noGrp="1"/>
          </p:cNvSpPr>
          <p:nvPr/>
        </p:nvSpPr>
        <p:spPr>
          <a:xfrm>
            <a:off x="1097280" y="1410335"/>
            <a:ext cx="10668635" cy="4651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提出</a:t>
            </a:r>
            <a:r>
              <a:rPr lang="zh-CN" altLang="en-US" b="1" dirty="0">
                <a:solidFill>
                  <a:schemeClr val="tx1"/>
                </a:solidFill>
                <a:latin typeface="Cambria Math" panose="02040503050406030204" charset="0"/>
                <a:cs typeface="Cambria Math" panose="02040503050406030204" charset="0"/>
              </a:rPr>
              <a:t>V</a:t>
            </a:r>
            <a:r>
              <a:rPr lang="zh-CN" altLang="en-US" dirty="0">
                <a:solidFill>
                  <a:schemeClr val="tx1"/>
                </a:solidFill>
                <a:latin typeface="Cambria Math" panose="02040503050406030204" charset="0"/>
                <a:cs typeface="Cambria Math" panose="02040503050406030204" charset="0"/>
              </a:rPr>
              <a:t>isual </a:t>
            </a:r>
            <a:r>
              <a:rPr lang="zh-CN" altLang="en-US" b="1" dirty="0">
                <a:solidFill>
                  <a:schemeClr val="tx1"/>
                </a:solidFill>
                <a:latin typeface="Cambria Math" panose="02040503050406030204" charset="0"/>
                <a:cs typeface="Cambria Math" panose="02040503050406030204" charset="0"/>
              </a:rPr>
              <a:t>C</a:t>
            </a:r>
            <a:r>
              <a:rPr lang="zh-CN" altLang="en-US" dirty="0">
                <a:solidFill>
                  <a:schemeClr val="tx1"/>
                </a:solidFill>
                <a:latin typeface="Cambria Math" panose="02040503050406030204" charset="0"/>
                <a:cs typeface="Cambria Math" panose="02040503050406030204" charset="0"/>
              </a:rPr>
              <a:t>ontext </a:t>
            </a:r>
            <a:r>
              <a:rPr lang="zh-CN" altLang="en-US" b="1" dirty="0">
                <a:solidFill>
                  <a:schemeClr val="tx1"/>
                </a:solidFill>
                <a:latin typeface="Cambria Math" panose="02040503050406030204" charset="0"/>
                <a:cs typeface="Cambria Math" panose="02040503050406030204" charset="0"/>
              </a:rPr>
              <a:t>L</a:t>
            </a:r>
            <a:r>
              <a:rPr lang="zh-CN" altLang="en-US" dirty="0">
                <a:solidFill>
                  <a:schemeClr val="tx1"/>
                </a:solidFill>
                <a:latin typeface="Cambria Math" panose="02040503050406030204" charset="0"/>
                <a:cs typeface="Cambria Math" panose="02040503050406030204" charset="0"/>
              </a:rPr>
              <a:t>earning based on </a:t>
            </a:r>
            <a:r>
              <a:rPr lang="zh-CN" altLang="en-US" b="1" dirty="0">
                <a:solidFill>
                  <a:schemeClr val="tx1"/>
                </a:solidFill>
                <a:latin typeface="Cambria Math" panose="02040503050406030204" charset="0"/>
                <a:cs typeface="Cambria Math" panose="02040503050406030204" charset="0"/>
              </a:rPr>
              <a:t>T</a:t>
            </a:r>
            <a:r>
              <a:rPr lang="zh-CN" altLang="en-US" dirty="0">
                <a:solidFill>
                  <a:schemeClr val="tx1"/>
                </a:solidFill>
                <a:latin typeface="Cambria Math" panose="02040503050406030204" charset="0"/>
                <a:cs typeface="Cambria Math" panose="02040503050406030204" charset="0"/>
              </a:rPr>
              <a:t>extual</a:t>
            </a:r>
            <a:r>
              <a:rPr lang="en-US" altLang="zh-CN" dirty="0">
                <a:solidFill>
                  <a:schemeClr val="tx1"/>
                </a:solidFill>
                <a:latin typeface="Cambria Math" panose="02040503050406030204" charset="0"/>
                <a:cs typeface="Cambria Math" panose="02040503050406030204" charset="0"/>
              </a:rPr>
              <a:t> </a:t>
            </a:r>
            <a:r>
              <a:rPr lang="zh-CN" altLang="en-US" dirty="0">
                <a:solidFill>
                  <a:schemeClr val="tx1"/>
                </a:solidFill>
                <a:latin typeface="Cambria Math" panose="02040503050406030204" charset="0"/>
                <a:cs typeface="Cambria Math" panose="02040503050406030204" charset="0"/>
              </a:rPr>
              <a:t>knowledge </a:t>
            </a:r>
            <a:r>
              <a:rPr lang="zh-CN" altLang="en-US" b="1" dirty="0">
                <a:solidFill>
                  <a:schemeClr val="tx1"/>
                </a:solidFill>
                <a:latin typeface="Cambria Math" panose="02040503050406030204" charset="0"/>
                <a:cs typeface="Cambria Math" panose="02040503050406030204" charset="0"/>
              </a:rPr>
              <a:t>N</a:t>
            </a:r>
            <a:r>
              <a:rPr lang="zh-CN" altLang="en-US" dirty="0">
                <a:solidFill>
                  <a:schemeClr val="tx1"/>
                </a:solidFill>
                <a:latin typeface="Cambria Math" panose="02040503050406030204" charset="0"/>
                <a:cs typeface="Cambria Math" panose="02040503050406030204" charset="0"/>
              </a:rPr>
              <a:t>etwork (VCLTN)</a:t>
            </a: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a:sym typeface="+mn-ea"/>
              </a:rPr>
              <a:t>利用文本模态学习到的上下文知识指导视觉上下文的学习</a:t>
            </a:r>
            <a:endParaRPr lang="zh-CN" altLang="en-US">
              <a:sym typeface="+mn-ea"/>
            </a:endParaRPr>
          </a:p>
          <a:p>
            <a:pPr lvl="1" fontAlgn="auto">
              <a:lnSpc>
                <a:spcPct val="120000"/>
              </a:lnSpc>
            </a:pPr>
            <a:r>
              <a:rPr lang="zh-CN" altLang="en-US">
                <a:sym typeface="+mn-ea"/>
              </a:rPr>
              <a:t>缩小模态间的信息容量差距，使两种模态以相对平衡的方式相互作用</a:t>
            </a:r>
            <a:endParaRPr lang="zh-CN" altLang="en-US" dirty="0">
              <a:solidFill>
                <a:schemeClr val="tx1"/>
              </a:solidFill>
              <a:latin typeface="Cambria Math" panose="02040503050406030204" charset="0"/>
              <a:cs typeface="Cambria Math"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32" fill="hold" nodeType="clickEffect">
                                  <p:stCondLst>
                                    <p:cond delay="0"/>
                                  </p:stCondLst>
                                  <p:childTnLst>
                                    <p:animEffect transition="out" filter="box(out)">
                                      <p:cBhvr>
                                        <p:cTn id="6" dur="500"/>
                                        <p:tgtEl>
                                          <p:spTgt spid="12"/>
                                        </p:tgtEl>
                                      </p:cBhvr>
                                    </p:animEffect>
                                    <p:set>
                                      <p:cBhvr>
                                        <p:cTn id="7" dur="1" fill="hold">
                                          <p:stCondLst>
                                            <p:cond delay="500"/>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 calcmode="lin" valueType="num">
                                      <p:cBhvr additive="base">
                                        <p:cTn id="12" dur="500"/>
                                        <p:tgtEl>
                                          <p:spTgt spid="9">
                                            <p:txEl>
                                              <p:pRg st="6" end="6"/>
                                            </p:txEl>
                                          </p:spTgt>
                                        </p:tgtEl>
                                        <p:attrNameLst>
                                          <p:attrName>ppt_y</p:attrName>
                                        </p:attrNameLst>
                                      </p:cBhvr>
                                      <p:tavLst>
                                        <p:tav tm="0">
                                          <p:val>
                                            <p:strVal val="#ppt_y+#ppt_h*1.125000"/>
                                          </p:val>
                                        </p:tav>
                                        <p:tav tm="100000">
                                          <p:val>
                                            <p:strVal val="#ppt_y"/>
                                          </p:val>
                                        </p:tav>
                                      </p:tavLst>
                                    </p:anim>
                                    <p:animEffect transition="in" filter="wipe(up)">
                                      <p:cBhvr>
                                        <p:cTn id="13" dur="500"/>
                                        <p:tgtEl>
                                          <p:spTgt spid="9">
                                            <p:txEl>
                                              <p:pRg st="6" end="6"/>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9">
                                            <p:txEl>
                                              <p:pRg st="7" end="7"/>
                                            </p:txEl>
                                          </p:spTgt>
                                        </p:tgtEl>
                                        <p:attrNameLst>
                                          <p:attrName>style.visibility</p:attrName>
                                        </p:attrNameLst>
                                      </p:cBhvr>
                                      <p:to>
                                        <p:strVal val="visible"/>
                                      </p:to>
                                    </p:set>
                                    <p:anim calcmode="lin" valueType="num">
                                      <p:cBhvr additive="base">
                                        <p:cTn id="16" dur="500"/>
                                        <p:tgtEl>
                                          <p:spTgt spid="9">
                                            <p:txEl>
                                              <p:pRg st="7" end="7"/>
                                            </p:txEl>
                                          </p:spTgt>
                                        </p:tgtEl>
                                        <p:attrNameLst>
                                          <p:attrName>ppt_y</p:attrName>
                                        </p:attrNameLst>
                                      </p:cBhvr>
                                      <p:tavLst>
                                        <p:tav tm="0">
                                          <p:val>
                                            <p:strVal val="#ppt_y+#ppt_h*1.125000"/>
                                          </p:val>
                                        </p:tav>
                                        <p:tav tm="100000">
                                          <p:val>
                                            <p:strVal val="#ppt_y"/>
                                          </p:val>
                                        </p:tav>
                                      </p:tavLst>
                                    </p:anim>
                                    <p:animEffect transition="in" filter="wipe(up)">
                                      <p:cBhvr>
                                        <p:cTn id="17" dur="500"/>
                                        <p:tgtEl>
                                          <p:spTgt spid="9">
                                            <p:txEl>
                                              <p:pRg st="7" end="7"/>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 calcmode="lin" valueType="num">
                                      <p:cBhvr additive="base">
                                        <p:cTn id="20" dur="500"/>
                                        <p:tgtEl>
                                          <p:spTgt spid="9">
                                            <p:txEl>
                                              <p:pRg st="8" end="8"/>
                                            </p:txEl>
                                          </p:spTgt>
                                        </p:tgtEl>
                                        <p:attrNameLst>
                                          <p:attrName>ppt_y</p:attrName>
                                        </p:attrNameLst>
                                      </p:cBhvr>
                                      <p:tavLst>
                                        <p:tav tm="0">
                                          <p:val>
                                            <p:strVal val="#ppt_y+#ppt_h*1.125000"/>
                                          </p:val>
                                        </p:tav>
                                        <p:tav tm="100000">
                                          <p:val>
                                            <p:strVal val="#ppt_y"/>
                                          </p:val>
                                        </p:tav>
                                      </p:tavLst>
                                    </p:anim>
                                    <p:animEffect transition="in" filter="wipe(up)">
                                      <p:cBhvr>
                                        <p:cTn id="21"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Overview</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p:txBody>
      </p:sp>
      <p:pic>
        <p:nvPicPr>
          <p:cNvPr id="2" name="图片 1"/>
          <p:cNvPicPr>
            <a:picLocks noChangeAspect="1"/>
          </p:cNvPicPr>
          <p:nvPr/>
        </p:nvPicPr>
        <p:blipFill>
          <a:blip r:embed="rId1"/>
          <a:stretch>
            <a:fillRect/>
          </a:stretch>
        </p:blipFill>
        <p:spPr>
          <a:xfrm>
            <a:off x="2225675" y="1903095"/>
            <a:ext cx="8517890" cy="4158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Textual Representations</a:t>
                </a:r>
                <a:endParaRPr lang="en-US" dirty="0"/>
              </a:p>
              <a:p>
                <a:pPr lvl="1" fontAlgn="auto">
                  <a:lnSpc>
                    <a:spcPct val="120000"/>
                  </a:lnSpc>
                </a:pPr>
                <a:r>
                  <a:rPr lang="zh-CN" altLang="en-US" dirty="0">
                    <a:latin typeface="Cambria Math" panose="02040503050406030204" charset="0"/>
                    <a:cs typeface="Cambria Math" panose="02040503050406030204" charset="0"/>
                    <a:sym typeface="+mn-ea"/>
                  </a:rPr>
                  <a:t>对于文本</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𝐶</m:t>
                    </m:r>
                  </m:oMath>
                </a14:m>
                <a:r>
                  <a:rPr lang="zh-CN" altLang="en-US" dirty="0">
                    <a:latin typeface="Cambria Math" panose="02040503050406030204" charset="0"/>
                    <a:cs typeface="Cambria Math" panose="02040503050406030204" charset="0"/>
                    <a:sym typeface="+mn-ea"/>
                  </a:rPr>
                  <a:t>，使用工具</a:t>
                </a:r>
                <a:r>
                  <a:rPr lang="en-US" altLang="zh-CN" dirty="0">
                    <a:latin typeface="Cambria Math" panose="02040503050406030204" charset="0"/>
                    <a:cs typeface="Cambria Math" panose="02040503050406030204" charset="0"/>
                    <a:sym typeface="+mn-ea"/>
                  </a:rPr>
                  <a:t>SPICE</a:t>
                </a:r>
                <a:r>
                  <a:rPr lang="zh-CN" altLang="en-US" dirty="0">
                    <a:latin typeface="Cambria Math" panose="02040503050406030204" charset="0"/>
                    <a:cs typeface="Cambria Math" panose="02040503050406030204" charset="0"/>
                    <a:sym typeface="+mn-ea"/>
                  </a:rPr>
                  <a:t>提取实体、属性和关系，为文本提供辅助信息，减少模态间信息容量差异</a:t>
                </a:r>
                <a:endParaRPr lang="zh-CN" altLang="en-US" dirty="0">
                  <a:latin typeface="Cambria Math" panose="02040503050406030204" charset="0"/>
                  <a:cs typeface="Cambria Math" panose="02040503050406030204" charset="0"/>
                  <a:sym typeface="+mn-ea"/>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基于</a:t>
                </a:r>
                <a:r>
                  <a:rPr lang="en-US" altLang="zh-CN" dirty="0">
                    <a:solidFill>
                      <a:schemeClr val="tx1"/>
                    </a:solidFill>
                    <a:latin typeface="Cambria Math" panose="02040503050406030204" charset="0"/>
                    <a:cs typeface="Cambria Math" panose="02040503050406030204" charset="0"/>
                    <a:sym typeface="+mn-ea"/>
                  </a:rPr>
                  <a:t>GRU</a:t>
                </a:r>
                <a:r>
                  <a:rPr lang="zh-CN" altLang="en-US" dirty="0">
                    <a:solidFill>
                      <a:schemeClr val="tx1"/>
                    </a:solidFill>
                    <a:latin typeface="Cambria Math" panose="02040503050406030204" charset="0"/>
                    <a:cs typeface="Cambria Math" panose="02040503050406030204" charset="0"/>
                    <a:sym typeface="+mn-ea"/>
                  </a:rPr>
                  <a:t>获得原始文本表示</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𝐻</m:t>
                        </m:r>
                      </m:sub>
                    </m:sSub>
                  </m:oMath>
                </a14:m>
                <a:r>
                  <a:rPr lang="zh-CN" altLang="en-US" dirty="0">
                    <a:solidFill>
                      <a:schemeClr val="tx1"/>
                    </a:solidFill>
                    <a:latin typeface="Cambria Math" panose="02040503050406030204" charset="0"/>
                    <a:cs typeface="Cambria Math" panose="02040503050406030204" charset="0"/>
                    <a:sym typeface="+mn-ea"/>
                  </a:rPr>
                  <a:t>、实体短语和关系短语的表示</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𝐸</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𝑃</m:t>
                        </m:r>
                      </m:sub>
                    </m:sSub>
                  </m:oMath>
                </a14:m>
                <a:endParaRPr lang="en-US" altLang="zh-CN" i="1" dirty="0">
                  <a:solidFill>
                    <a:schemeClr val="tx1"/>
                  </a:solidFill>
                  <a:latin typeface="Cambria Math" panose="02040503050406030204" charset="0"/>
                  <a:cs typeface="Cambria Math" panose="02040503050406030204" charset="0"/>
                  <a:sym typeface="+mn-ea"/>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拼接后共同表示文本：</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𝐶</m:t>
                        </m:r>
                      </m:sub>
                    </m:sSub>
                    <m:r>
                      <a:rPr lang="en-US" altLang="zh-CN" i="1" dirty="0">
                        <a:solidFill>
                          <a:schemeClr val="tx1"/>
                        </a:solidFill>
                        <a:latin typeface="Cambria Math" panose="02040503050406030204" charset="0"/>
                        <a:cs typeface="Cambria Math" panose="02040503050406030204" charset="0"/>
                        <a:sym typeface="+mn-ea"/>
                      </a:rPr>
                      <m:t>=</m:t>
                    </m:r>
                    <m:r>
                      <a:rPr lang="en-US" altLang="zh-CN" i="1" dirty="0">
                        <a:solidFill>
                          <a:schemeClr val="tx1"/>
                        </a:solidFill>
                        <a:latin typeface="Cambria Math" panose="02040503050406030204" charset="0"/>
                        <a:cs typeface="Cambria Math" panose="02040503050406030204" charset="0"/>
                        <a:sym typeface="+mn-ea"/>
                      </a:rPr>
                      <m:t>𝑐𝑜𝑛𝑐𝑎𝑡</m:t>
                    </m:r>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𝐻</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𝐸</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𝑃</m:t>
                        </m:r>
                      </m:sub>
                    </m:sSub>
                    <m:r>
                      <a:rPr lang="en-US" altLang="zh-CN" i="1" dirty="0">
                        <a:solidFill>
                          <a:schemeClr val="tx1"/>
                        </a:solidFill>
                        <a:latin typeface="Cambria Math" panose="02040503050406030204" charset="0"/>
                        <a:cs typeface="Cambria Math" panose="02040503050406030204" charset="0"/>
                        <a:sym typeface="+mn-ea"/>
                      </a:rPr>
                      <m:t>]</m:t>
                    </m:r>
                  </m:oMath>
                </a14:m>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1"/>
                <a:stretch>
                  <a:fillRect l="-5" t="-7"/>
                </a:stretch>
              </a:blipFill>
            </p:spPr>
            <p:txBody>
              <a:bodyPr/>
              <a:lstStyle/>
              <a:p>
                <a:r>
                  <a:rPr lang="zh-CN" altLang="en-US">
                    <a:noFill/>
                  </a:rPr>
                  <a:t> </a:t>
                </a:r>
              </a:p>
            </p:txBody>
          </p:sp>
        </mc:Fallback>
      </mc:AlternateContent>
      <p:grpSp>
        <p:nvGrpSpPr>
          <p:cNvPr id="11" name="组合 10"/>
          <p:cNvGrpSpPr/>
          <p:nvPr/>
        </p:nvGrpSpPr>
        <p:grpSpPr>
          <a:xfrm>
            <a:off x="1097280" y="4080510"/>
            <a:ext cx="9996170" cy="2056765"/>
            <a:chOff x="1728" y="6426"/>
            <a:chExt cx="15742" cy="3239"/>
          </a:xfrm>
        </p:grpSpPr>
        <p:grpSp>
          <p:nvGrpSpPr>
            <p:cNvPr id="5" name="组合 4"/>
            <p:cNvGrpSpPr/>
            <p:nvPr/>
          </p:nvGrpSpPr>
          <p:grpSpPr>
            <a:xfrm>
              <a:off x="1728" y="6540"/>
              <a:ext cx="15576" cy="3006"/>
              <a:chOff x="3756" y="4411"/>
              <a:chExt cx="11460" cy="1894"/>
            </a:xfrm>
          </p:grpSpPr>
          <p:pic>
            <p:nvPicPr>
              <p:cNvPr id="2" name="图片 1"/>
              <p:cNvPicPr>
                <a:picLocks noChangeAspect="1"/>
              </p:cNvPicPr>
              <p:nvPr/>
            </p:nvPicPr>
            <p:blipFill>
              <a:blip r:embed="rId2"/>
              <a:srcRect t="55047" r="14565" b="16033"/>
              <a:stretch>
                <a:fillRect/>
              </a:stretch>
            </p:blipFill>
            <p:spPr>
              <a:xfrm>
                <a:off x="3756" y="4411"/>
                <a:ext cx="11460" cy="1894"/>
              </a:xfrm>
              <a:prstGeom prst="rect">
                <a:avLst/>
              </a:prstGeom>
            </p:spPr>
          </p:pic>
          <p:sp>
            <p:nvSpPr>
              <p:cNvPr id="3" name="矩形 2"/>
              <p:cNvSpPr/>
              <p:nvPr/>
            </p:nvSpPr>
            <p:spPr>
              <a:xfrm>
                <a:off x="3756" y="5714"/>
                <a:ext cx="2682" cy="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矩形 6"/>
            <p:cNvSpPr/>
            <p:nvPr/>
          </p:nvSpPr>
          <p:spPr>
            <a:xfrm>
              <a:off x="16708" y="6426"/>
              <a:ext cx="762" cy="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6542" y="9047"/>
              <a:ext cx="762" cy="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4790" y="8525"/>
              <a:ext cx="776" cy="1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zh-CN" altLang="en-US" smtClean="0">
                <a:sym typeface="+mn-ea"/>
              </a:rPr>
              <a:t>Image-Text Matching</a:t>
            </a:r>
            <a:endParaRPr lang="en-US" altLang="zh-CN" smtClean="0"/>
          </a:p>
        </p:txBody>
      </p:sp>
      <p:sp>
        <p:nvSpPr>
          <p:cNvPr id="7" name="内容占位符 6"/>
          <p:cNvSpPr>
            <a:spLocks noGrp="1"/>
          </p:cNvSpPr>
          <p:nvPr>
            <p:ph idx="1"/>
          </p:nvPr>
        </p:nvSpPr>
        <p:spPr>
          <a:xfrm>
            <a:off x="970280" y="1283335"/>
            <a:ext cx="10546715" cy="4651375"/>
          </a:xfrm>
        </p:spPr>
        <p:txBody>
          <a:bodyPr/>
          <a:lstStyle/>
          <a:p>
            <a:pPr fontAlgn="auto">
              <a:lnSpc>
                <a:spcPct val="120000"/>
              </a:lnSpc>
            </a:pPr>
            <a:r>
              <a:rPr lang="en-US" altLang="zh-CN" dirty="0">
                <a:solidFill>
                  <a:schemeClr val="tx1"/>
                </a:solidFill>
              </a:rPr>
              <a:t>Main problem: Modal gap</a:t>
            </a:r>
            <a:endParaRPr lang="en-US" altLang="zh-CN" dirty="0">
              <a:solidFill>
                <a:schemeClr val="tx1"/>
              </a:solidFill>
            </a:endParaRPr>
          </a:p>
          <a:p>
            <a:pPr lvl="1" fontAlgn="auto">
              <a:lnSpc>
                <a:spcPct val="120000"/>
              </a:lnSpc>
            </a:pPr>
            <a:r>
              <a:rPr lang="zh-CN" altLang="en-US" dirty="0">
                <a:solidFill>
                  <a:schemeClr val="tx1"/>
                </a:solidFill>
              </a:rPr>
              <a:t>不同模态的表示位于不同的特征空间</a:t>
            </a:r>
            <a:endParaRPr lang="en-US" altLang="zh-CN" dirty="0">
              <a:solidFill>
                <a:schemeClr val="tx1"/>
              </a:solidFill>
            </a:endParaRPr>
          </a:p>
          <a:p>
            <a:pPr lvl="2" fontAlgn="auto">
              <a:lnSpc>
                <a:spcPct val="120000"/>
              </a:lnSpc>
            </a:pPr>
            <a:r>
              <a:rPr lang="zh-CN" altLang="en-US" dirty="0">
                <a:solidFill>
                  <a:schemeClr val="tx1"/>
                </a:solidFill>
              </a:rPr>
              <a:t>特征表示不等价</a:t>
            </a:r>
            <a:endParaRPr lang="zh-CN" altLang="en-US" dirty="0">
              <a:solidFill>
                <a:schemeClr val="tx1"/>
              </a:solidFill>
            </a:endParaRPr>
          </a:p>
          <a:p>
            <a:pPr lvl="2" fontAlgn="auto">
              <a:lnSpc>
                <a:spcPct val="120000"/>
              </a:lnSpc>
            </a:pPr>
            <a:r>
              <a:rPr lang="zh-CN" altLang="en-US" dirty="0">
                <a:solidFill>
                  <a:schemeClr val="tx1"/>
                </a:solidFill>
              </a:rPr>
              <a:t>信息容量不对称</a:t>
            </a:r>
            <a:endParaRPr lang="zh-CN" altLang="en-US" dirty="0">
              <a:solidFill>
                <a:schemeClr val="tx1"/>
              </a:solidFill>
            </a:endParaRPr>
          </a:p>
          <a:p>
            <a:pPr lvl="2" fontAlgn="auto">
              <a:lnSpc>
                <a:spcPct val="120000"/>
              </a:lnSpc>
            </a:pPr>
            <a:r>
              <a:rPr lang="zh-CN" altLang="en-US" dirty="0">
                <a:solidFill>
                  <a:schemeClr val="tx1"/>
                </a:solidFill>
              </a:rPr>
              <a:t>数据分布不一致</a:t>
            </a:r>
            <a:endParaRPr lang="zh-CN" altLang="en-US" dirty="0">
              <a:solidFill>
                <a:schemeClr val="tx1"/>
              </a:solidFill>
            </a:endParaRPr>
          </a:p>
          <a:p>
            <a:pPr lvl="2" fontAlgn="auto">
              <a:lnSpc>
                <a:spcPct val="120000"/>
              </a:lnSpc>
            </a:pPr>
            <a:r>
              <a:rPr lang="en-US" altLang="zh-CN" dirty="0">
                <a:solidFill>
                  <a:schemeClr val="tx1"/>
                </a:solidFill>
              </a:rPr>
              <a:t>……</a:t>
            </a:r>
            <a:endParaRPr lang="en-US" altLang="zh-CN" dirty="0">
              <a:solidFill>
                <a:schemeClr val="tx1"/>
              </a:solidFill>
            </a:endParaRPr>
          </a:p>
          <a:p>
            <a:pPr fontAlgn="auto">
              <a:lnSpc>
                <a:spcPct val="120000"/>
              </a:lnSpc>
            </a:pPr>
            <a:endParaRPr lang="en-US" altLang="zh-CN" dirty="0">
              <a:solidFill>
                <a:schemeClr val="tx1"/>
              </a:solidFill>
            </a:endParaRPr>
          </a:p>
        </p:txBody>
      </p:sp>
      <p:pic>
        <p:nvPicPr>
          <p:cNvPr id="3" name="图片 2"/>
          <p:cNvPicPr>
            <a:picLocks noChangeAspect="1"/>
          </p:cNvPicPr>
          <p:nvPr/>
        </p:nvPicPr>
        <p:blipFill>
          <a:blip r:embed="rId1"/>
          <a:stretch>
            <a:fillRect/>
          </a:stretch>
        </p:blipFill>
        <p:spPr>
          <a:xfrm>
            <a:off x="5035550" y="2345690"/>
            <a:ext cx="6318250" cy="3802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Visual Representations</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rPr>
                  <a:t>对于图像</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𝐼</m:t>
                    </m:r>
                  </m:oMath>
                </a14:m>
                <a:r>
                  <a:rPr lang="zh-CN" altLang="en-US" dirty="0">
                    <a:solidFill>
                      <a:schemeClr val="tx1"/>
                    </a:solidFill>
                    <a:latin typeface="Cambria Math" panose="02040503050406030204" charset="0"/>
                    <a:cs typeface="Cambria Math" panose="02040503050406030204" charset="0"/>
                  </a:rPr>
                  <a:t>，使用</a:t>
                </a:r>
                <a:r>
                  <a:rPr lang="en-US" altLang="zh-CN" dirty="0">
                    <a:solidFill>
                      <a:schemeClr val="tx1"/>
                    </a:solidFill>
                    <a:latin typeface="Cambria Math" panose="02040503050406030204" charset="0"/>
                    <a:cs typeface="Cambria Math" panose="02040503050406030204" charset="0"/>
                  </a:rPr>
                  <a:t>Faster-RCNN</a:t>
                </a:r>
                <a:r>
                  <a:rPr lang="zh-CN" altLang="en-US" dirty="0">
                    <a:solidFill>
                      <a:schemeClr val="tx1"/>
                    </a:solidFill>
                    <a:latin typeface="Cambria Math" panose="02040503050406030204" charset="0"/>
                    <a:cs typeface="Cambria Math" panose="02040503050406030204" charset="0"/>
                  </a:rPr>
                  <a:t>和</a:t>
                </a:r>
                <a:r>
                  <a:rPr lang="en-US" altLang="zh-CN" dirty="0">
                    <a:solidFill>
                      <a:schemeClr val="tx1"/>
                    </a:solidFill>
                    <a:latin typeface="Cambria Math" panose="02040503050406030204" charset="0"/>
                    <a:cs typeface="Cambria Math" panose="02040503050406030204" charset="0"/>
                  </a:rPr>
                  <a:t>Resnet101</a:t>
                </a:r>
                <a:r>
                  <a:rPr lang="zh-CN" altLang="en-US" dirty="0">
                    <a:solidFill>
                      <a:schemeClr val="tx1"/>
                    </a:solidFill>
                    <a:latin typeface="Cambria Math" panose="02040503050406030204" charset="0"/>
                    <a:cs typeface="Cambria Math" panose="02040503050406030204" charset="0"/>
                  </a:rPr>
                  <a:t>提取出区域特征：</a:t>
                </a:r>
                <a:endParaRPr lang="zh-CN" altLang="en-US" dirty="0">
                  <a:solidFill>
                    <a:schemeClr val="tx1"/>
                  </a:solidFill>
                  <a:latin typeface="Cambria Math" panose="02040503050406030204" charset="0"/>
                  <a:cs typeface="Cambria Math" panose="02040503050406030204" charset="0"/>
                </a:endParaRPr>
              </a:p>
              <a:p>
                <a:pPr marL="457200" lvl="1" indent="0" fontAlgn="auto">
                  <a:lnSpc>
                    <a:spcPct val="120000"/>
                  </a:lnSpc>
                  <a:buNone/>
                </a:pPr>
                <a14:m>
                  <m:oMathPara xmlns:m="http://schemas.openxmlformats.org/officeDocument/2006/math">
                    <m:oMathParaPr>
                      <m:jc m:val="centerGroup"/>
                    </m:oMathParaPr>
                    <m:oMath xmlns:m="http://schemas.openxmlformats.org/officeDocument/2006/math">
                      <m:r>
                        <a:rPr lang="en-US" altLang="zh-CN" i="1" dirty="0">
                          <a:solidFill>
                            <a:schemeClr val="tx1"/>
                          </a:solidFill>
                          <a:latin typeface="Cambria Math" panose="02040503050406030204" charset="0"/>
                          <a:cs typeface="Cambria Math" panose="02040503050406030204" charset="0"/>
                        </a:rPr>
                        <m:t>𝑅</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𝑟</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𝑟</m:t>
                          </m:r>
                        </m:e>
                        <m:sub>
                          <m:r>
                            <a:rPr lang="en-US" altLang="zh-CN" i="1" dirty="0">
                              <a:solidFill>
                                <a:schemeClr val="tx1"/>
                              </a:solidFill>
                              <a:latin typeface="Cambria Math" panose="02040503050406030204" charset="0"/>
                              <a:cs typeface="Cambria Math" panose="02040503050406030204" charset="0"/>
                            </a:rPr>
                            <m:t>𝑘</m:t>
                          </m:r>
                        </m:sub>
                      </m:sSub>
                      <m:r>
                        <a:rPr lang="en-US" altLang="zh-CN" i="1" dirty="0">
                          <a:solidFill>
                            <a:schemeClr val="tx1"/>
                          </a:solidFill>
                          <a:latin typeface="Cambria Math" panose="02040503050406030204" charset="0"/>
                          <a:cs typeface="Cambria Math" panose="02040503050406030204" charset="0"/>
                        </a:rPr>
                        <m:t>}, </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𝑟</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𝑅</m:t>
                          </m:r>
                        </m:e>
                        <m:sup>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𝐷</m:t>
                              </m:r>
                            </m:e>
                            <m:sub>
                              <m:r>
                                <a:rPr lang="en-US" altLang="zh-CN" i="1" dirty="0">
                                  <a:solidFill>
                                    <a:schemeClr val="tx1"/>
                                  </a:solidFill>
                                  <a:latin typeface="Cambria Math" panose="02040503050406030204" charset="0"/>
                                  <a:cs typeface="Cambria Math" panose="02040503050406030204" charset="0"/>
                                </a:rPr>
                                <m:t>𝑅</m:t>
                              </m:r>
                            </m:sub>
                          </m:sSub>
                        </m:sup>
                      </m:sSup>
                    </m:oMath>
                  </m:oMathPara>
                </a14:m>
                <a:endParaRPr lang="en-US" altLang="zh-CN" i="1"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同时使用</a:t>
                </a:r>
                <a:r>
                  <a:rPr lang="en-US" altLang="zh-CN" dirty="0">
                    <a:latin typeface="Cambria Math" panose="02040503050406030204" charset="0"/>
                    <a:cs typeface="Cambria Math" panose="02040503050406030204" charset="0"/>
                    <a:sym typeface="+mn-ea"/>
                  </a:rPr>
                  <a:t>Faster-RCNN</a:t>
                </a:r>
                <a:r>
                  <a:rPr lang="zh-CN" altLang="en-US" dirty="0">
                    <a:latin typeface="Cambria Math" panose="02040503050406030204" charset="0"/>
                    <a:cs typeface="Cambria Math" panose="02040503050406030204" charset="0"/>
                    <a:sym typeface="+mn-ea"/>
                  </a:rPr>
                  <a:t>提取的区域的预测标签与位置框来整合语义知识：</a:t>
                </a:r>
                <a:endParaRPr lang="zh-CN" altLang="en-US" dirty="0">
                  <a:latin typeface="Cambria Math" panose="02040503050406030204" charset="0"/>
                  <a:cs typeface="Cambria Math" panose="02040503050406030204" charset="0"/>
                  <a:sym typeface="+mn-ea"/>
                </a:endParaRPr>
              </a:p>
              <a:p>
                <a:pPr marL="457200" lvl="1" indent="0" fontAlgn="auto">
                  <a:lnSpc>
                    <a:spcPct val="120000"/>
                  </a:lnSpc>
                  <a:buNone/>
                </a:pPr>
                <a14:m>
                  <m:oMathPara xmlns:m="http://schemas.openxmlformats.org/officeDocument/2006/math">
                    <m:oMathParaPr>
                      <m:jc m:val="centerGroup"/>
                    </m:oMathParaPr>
                    <m:oMath xmlns:m="http://schemas.openxmlformats.org/officeDocument/2006/math">
                      <m:r>
                        <a:rPr lang="en-US" altLang="zh-CN" i="1" dirty="0">
                          <a:solidFill>
                            <a:schemeClr val="tx1"/>
                          </a:solidFill>
                          <a:latin typeface="Cambria Math" panose="02040503050406030204" charset="0"/>
                          <a:cs typeface="Cambria Math" panose="02040503050406030204" charset="0"/>
                        </a:rPr>
                        <m:t>𝐿</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𝑘</m:t>
                          </m:r>
                        </m:sub>
                      </m:sSub>
                      <m:r>
                        <a:rPr lang="en-US" altLang="zh-CN" i="1" dirty="0">
                          <a:solidFill>
                            <a:schemeClr val="tx1"/>
                          </a:solidFill>
                          <a:latin typeface="Cambria Math" panose="02040503050406030204" charset="0"/>
                          <a:cs typeface="Cambria Math" panose="02040503050406030204" charset="0"/>
                        </a:rPr>
                        <m:t>}, </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𝑙</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𝑅</m:t>
                          </m:r>
                        </m:e>
                        <m:sup>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𝐷</m:t>
                              </m:r>
                            </m:e>
                            <m:sub>
                              <m:r>
                                <a:rPr lang="en-US" altLang="zh-CN" i="1" dirty="0">
                                  <a:solidFill>
                                    <a:schemeClr val="tx1"/>
                                  </a:solidFill>
                                  <a:latin typeface="Cambria Math" panose="02040503050406030204" charset="0"/>
                                  <a:cs typeface="Cambria Math" panose="02040503050406030204" charset="0"/>
                                </a:rPr>
                                <m:t>𝑇</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𝐷</m:t>
                              </m:r>
                            </m:e>
                            <m:sub>
                              <m:r>
                                <a:rPr lang="en-US" altLang="zh-CN" i="1" dirty="0">
                                  <a:solidFill>
                                    <a:schemeClr val="tx1"/>
                                  </a:solidFill>
                                  <a:latin typeface="Cambria Math" panose="02040503050406030204" charset="0"/>
                                  <a:cs typeface="Cambria Math" panose="02040503050406030204" charset="0"/>
                                </a:rPr>
                                <m:t>𝐵</m:t>
                              </m:r>
                            </m:sub>
                          </m:sSub>
                        </m:sup>
                      </m:sSup>
                    </m:oMath>
                  </m:oMathPara>
                </a14:m>
                <a:endParaRPr lang="en-US" altLang="zh-CN" i="1"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sym typeface="+mn-ea"/>
                  </a:rPr>
                  <a:t>使用</a:t>
                </a:r>
                <a:r>
                  <a:rPr lang="en-US" altLang="zh-CN" dirty="0">
                    <a:solidFill>
                      <a:schemeClr val="tx1"/>
                    </a:solidFill>
                    <a:latin typeface="Cambria Math" panose="02040503050406030204" charset="0"/>
                    <a:cs typeface="Cambria Math" panose="02040503050406030204" charset="0"/>
                    <a:sym typeface="+mn-ea"/>
                  </a:rPr>
                  <a:t>ResNet152</a:t>
                </a:r>
                <a:r>
                  <a:rPr lang="zh-CN" altLang="en-US" dirty="0">
                    <a:solidFill>
                      <a:schemeClr val="tx1"/>
                    </a:solidFill>
                    <a:latin typeface="Cambria Math" panose="02040503050406030204" charset="0"/>
                    <a:cs typeface="Cambria Math" panose="02040503050406030204" charset="0"/>
                    <a:sym typeface="+mn-ea"/>
                  </a:rPr>
                  <a:t>提取全局特征，进一步表示上下文：</a:t>
                </a:r>
                <a:endParaRPr lang="zh-CN" altLang="en-US" dirty="0">
                  <a:solidFill>
                    <a:schemeClr val="tx1"/>
                  </a:solidFill>
                  <a:latin typeface="Cambria Math" panose="02040503050406030204" charset="0"/>
                  <a:cs typeface="Cambria Math" panose="02040503050406030204" charset="0"/>
                  <a:sym typeface="+mn-ea"/>
                </a:endParaRPr>
              </a:p>
              <a:p>
                <a:pPr marL="457200" lvl="1" indent="0" fontAlgn="auto">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i="1" dirty="0">
                          <a:solidFill>
                            <a:schemeClr val="tx1"/>
                          </a:solidFill>
                          <a:latin typeface="Cambria Math" panose="02040503050406030204" charset="0"/>
                          <a:cs typeface="Cambria Math" panose="02040503050406030204" charset="0"/>
                        </a:rPr>
                        <m:t>𝐺</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𝑔</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𝑔</m:t>
                          </m:r>
                        </m:e>
                        <m:sub>
                          <m:r>
                            <a:rPr lang="en-US" altLang="zh-CN" i="1" dirty="0">
                              <a:solidFill>
                                <a:schemeClr val="tx1"/>
                              </a:solidFill>
                              <a:latin typeface="Cambria Math" panose="02040503050406030204" charset="0"/>
                              <a:cs typeface="Cambria Math" panose="02040503050406030204" charset="0"/>
                            </a:rPr>
                            <m:t>𝑘</m:t>
                          </m:r>
                        </m:sub>
                      </m:sSub>
                      <m:r>
                        <a:rPr lang="en-US" altLang="zh-CN" i="1" dirty="0">
                          <a:solidFill>
                            <a:schemeClr val="tx1"/>
                          </a:solidFill>
                          <a:latin typeface="Cambria Math" panose="02040503050406030204" charset="0"/>
                          <a:cs typeface="Cambria Math" panose="02040503050406030204" charset="0"/>
                        </a:rPr>
                        <m:t>}, </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𝑔</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sSup>
                        <m:sSupPr>
                          <m:ctrlPr>
                            <a:rPr lang="en-US" altLang="zh-CN" i="1" dirty="0">
                              <a:solidFill>
                                <a:schemeClr val="tx1"/>
                              </a:solidFill>
                              <a:latin typeface="Cambria Math" panose="02040503050406030204" charset="0"/>
                              <a:cs typeface="Cambria Math" panose="02040503050406030204" charset="0"/>
                            </a:rPr>
                          </m:ctrlPr>
                        </m:sSupPr>
                        <m:e>
                          <m:r>
                            <a:rPr lang="en-US" altLang="zh-CN" i="1" dirty="0">
                              <a:solidFill>
                                <a:schemeClr val="tx1"/>
                              </a:solidFill>
                              <a:latin typeface="Cambria Math" panose="02040503050406030204" charset="0"/>
                              <a:cs typeface="Cambria Math" panose="02040503050406030204" charset="0"/>
                            </a:rPr>
                            <m:t>𝑅</m:t>
                          </m:r>
                        </m:e>
                        <m:sup>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𝐷</m:t>
                              </m:r>
                            </m:e>
                            <m:sub>
                              <m:r>
                                <a:rPr lang="en-US" altLang="zh-CN" i="1" dirty="0">
                                  <a:solidFill>
                                    <a:schemeClr val="tx1"/>
                                  </a:solidFill>
                                  <a:latin typeface="Cambria Math" panose="02040503050406030204" charset="0"/>
                                  <a:cs typeface="Cambria Math" panose="02040503050406030204" charset="0"/>
                                </a:rPr>
                                <m:t>𝐺</m:t>
                              </m:r>
                            </m:sub>
                          </m:sSub>
                        </m:sup>
                      </m:sSup>
                    </m:oMath>
                  </m:oMathPara>
                </a14:m>
                <a:endParaRPr lang="zh-CN" altLang="en-US" dirty="0">
                  <a:solidFill>
                    <a:schemeClr val="tx1"/>
                  </a:solidFill>
                  <a:latin typeface="Cambria Math" panose="02040503050406030204" charset="0"/>
                  <a:cs typeface="Cambria Math" panose="02040503050406030204" charset="0"/>
                  <a:sym typeface="+mn-ea"/>
                </a:endParaRPr>
              </a:p>
              <a:p>
                <a:pPr marL="685800" lvl="1" indent="-228600" fontAlgn="auto">
                  <a:lnSpc>
                    <a:spcPct val="12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sym typeface="+mn-ea"/>
                  </a:rPr>
                  <a:t>通过全连接层获得</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𝑟</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𝑙</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𝐺</m:t>
                        </m:r>
                      </m:sub>
                    </m:sSub>
                  </m:oMath>
                </a14:m>
                <a:endParaRPr lang="en-US" altLang="zh-CN" i="1" dirty="0">
                  <a:solidFill>
                    <a:schemeClr val="tx1"/>
                  </a:solidFill>
                  <a:latin typeface="Cambria Math" panose="02040503050406030204" charset="0"/>
                  <a:cs typeface="Cambria Math" panose="02040503050406030204" charset="0"/>
                  <a:sym typeface="+mn-ea"/>
                </a:endParaRPr>
              </a:p>
              <a:p>
                <a:pPr marL="685800" lvl="1" indent="-228600" fontAlgn="auto">
                  <a:lnSpc>
                    <a:spcPct val="12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sym typeface="+mn-ea"/>
                  </a:rPr>
                  <a:t>进一步获得融合了文本语义的区域特征</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𝑅</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𝑟</m:t>
                        </m:r>
                      </m:sub>
                    </m:sSub>
                    <m:r>
                      <a:rPr lang="en-US" altLang="zh-CN" i="1" dirty="0">
                        <a:solidFill>
                          <a:schemeClr val="tx1"/>
                        </a:solidFill>
                        <a:latin typeface="Cambria Math" panose="02040503050406030204" charset="0"/>
                        <a:cs typeface="Cambria Math" panose="02040503050406030204" charset="0"/>
                        <a:sym typeface="+mn-ea"/>
                      </a:rPr>
                      <m:t>+</m:t>
                    </m:r>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𝑉</m:t>
                        </m:r>
                      </m:e>
                      <m:sub>
                        <m:r>
                          <a:rPr lang="en-US" altLang="zh-CN" i="1" dirty="0">
                            <a:solidFill>
                              <a:schemeClr val="tx1"/>
                            </a:solidFill>
                            <a:latin typeface="Cambria Math" panose="02040503050406030204" charset="0"/>
                            <a:cs typeface="Cambria Math" panose="02040503050406030204" charset="0"/>
                            <a:sym typeface="+mn-ea"/>
                          </a:rPr>
                          <m:t>𝑙</m:t>
                        </m:r>
                      </m:sub>
                    </m:sSub>
                  </m:oMath>
                </a14:m>
                <a:endParaRPr lang="zh-CN" altLang="en-US" dirty="0">
                  <a:solidFill>
                    <a:schemeClr val="tx1"/>
                  </a:solidFill>
                  <a:latin typeface="Cambria Math" panose="02040503050406030204" charset="0"/>
                  <a:cs typeface="Cambria Math" panose="02040503050406030204" charset="0"/>
                  <a:sym typeface="+mn-ea"/>
                </a:endParaRPr>
              </a:p>
              <a:p>
                <a:pPr marL="685800" lvl="1" indent="-228600" fontAlgn="auto">
                  <a:lnSpc>
                    <a:spcPct val="120000"/>
                  </a:lnSpc>
                  <a:buFont typeface="Arial" panose="020B0604020202020204" pitchFamily="34" charset="0"/>
                  <a:buChar char="•"/>
                </a:pPr>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1"/>
                <a:stretch>
                  <a:fillRect l="-5" t="-7" b="-4546"/>
                </a:stretch>
              </a:blipFill>
            </p:spPr>
            <p:txBody>
              <a:bodyPr/>
              <a:lstStyle/>
              <a:p>
                <a:r>
                  <a:rPr lang="zh-CN" altLang="en-US">
                    <a:noFill/>
                  </a:rPr>
                  <a:t> </a:t>
                </a:r>
              </a:p>
            </p:txBody>
          </p:sp>
        </mc:Fallback>
      </mc:AlternateContent>
      <p:grpSp>
        <p:nvGrpSpPr>
          <p:cNvPr id="8" name="组合 7"/>
          <p:cNvGrpSpPr/>
          <p:nvPr/>
        </p:nvGrpSpPr>
        <p:grpSpPr>
          <a:xfrm>
            <a:off x="3124835" y="2155825"/>
            <a:ext cx="5650865" cy="2583180"/>
            <a:chOff x="3505" y="2997"/>
            <a:chExt cx="7473" cy="3129"/>
          </a:xfrm>
        </p:grpSpPr>
        <p:pic>
          <p:nvPicPr>
            <p:cNvPr id="2" name="图片 1"/>
            <p:cNvPicPr>
              <a:picLocks noChangeAspect="1"/>
            </p:cNvPicPr>
            <p:nvPr/>
          </p:nvPicPr>
          <p:blipFill>
            <a:blip r:embed="rId2"/>
            <a:srcRect r="44290" b="52894"/>
            <a:stretch>
              <a:fillRect/>
            </a:stretch>
          </p:blipFill>
          <p:spPr>
            <a:xfrm>
              <a:off x="3505" y="2997"/>
              <a:ext cx="7473" cy="3085"/>
            </a:xfrm>
            <a:prstGeom prst="rect">
              <a:avLst/>
            </a:prstGeom>
          </p:spPr>
        </p:pic>
        <p:sp>
          <p:nvSpPr>
            <p:cNvPr id="3" name="矩形 2"/>
            <p:cNvSpPr/>
            <p:nvPr/>
          </p:nvSpPr>
          <p:spPr>
            <a:xfrm>
              <a:off x="9356" y="3883"/>
              <a:ext cx="1621" cy="2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Overview</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p:txBody>
      </p:sp>
      <p:pic>
        <p:nvPicPr>
          <p:cNvPr id="2" name="图片 1"/>
          <p:cNvPicPr>
            <a:picLocks noChangeAspect="1"/>
          </p:cNvPicPr>
          <p:nvPr/>
        </p:nvPicPr>
        <p:blipFill>
          <a:blip r:embed="rId1"/>
          <a:stretch>
            <a:fillRect/>
          </a:stretch>
        </p:blipFill>
        <p:spPr>
          <a:xfrm>
            <a:off x="2225675" y="1903095"/>
            <a:ext cx="8517890" cy="4158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Context Learning Module</a:t>
            </a:r>
            <a:endParaRPr lang="en-US" dirty="0"/>
          </a:p>
          <a:p>
            <a:pPr lvl="1" fontAlgn="auto">
              <a:lnSpc>
                <a:spcPct val="120000"/>
              </a:lnSpc>
            </a:pPr>
            <a:r>
              <a:rPr lang="zh-CN" altLang="en-US">
                <a:sym typeface="+mn-ea"/>
              </a:rPr>
              <a:t>输入：区域特征集合和全局特征向量</a:t>
            </a:r>
            <a:endParaRPr lang="zh-CN" altLang="en-US"/>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p:pic>
        <p:nvPicPr>
          <p:cNvPr id="7" name="图片 6"/>
          <p:cNvPicPr>
            <a:picLocks noChangeAspect="1"/>
          </p:cNvPicPr>
          <p:nvPr/>
        </p:nvPicPr>
        <p:blipFill>
          <a:blip r:embed="rId1"/>
          <a:stretch>
            <a:fillRect/>
          </a:stretch>
        </p:blipFill>
        <p:spPr>
          <a:xfrm>
            <a:off x="1374775" y="2546985"/>
            <a:ext cx="10201275"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Context Learning Module</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使用双向</a:t>
                </a:r>
                <a:r>
                  <a:rPr lang="en-US" altLang="zh-CN" dirty="0">
                    <a:solidFill>
                      <a:schemeClr val="tx1"/>
                    </a:solidFill>
                    <a:latin typeface="Cambria Math" panose="02040503050406030204" charset="0"/>
                    <a:cs typeface="Cambria Math" panose="02040503050406030204" charset="0"/>
                    <a:sym typeface="+mn-ea"/>
                  </a:rPr>
                  <a:t>GRU</a:t>
                </a:r>
                <a:r>
                  <a:rPr lang="zh-CN" altLang="en-US" dirty="0">
                    <a:solidFill>
                      <a:schemeClr val="tx1"/>
                    </a:solidFill>
                    <a:latin typeface="Cambria Math" panose="02040503050406030204" charset="0"/>
                    <a:cs typeface="Cambria Math" panose="02040503050406030204" charset="0"/>
                    <a:sym typeface="+mn-ea"/>
                  </a:rPr>
                  <a:t>提取语义信息，得到</a:t>
                </a:r>
                <a:r>
                  <a:rPr lang="zh-CN" altLang="en-US" dirty="0">
                    <a:latin typeface="Cambria Math" panose="02040503050406030204" charset="0"/>
                    <a:cs typeface="Cambria Math" panose="02040503050406030204" charset="0"/>
                    <a:sym typeface="+mn-ea"/>
                  </a:rPr>
                  <a:t>语义增强的区域特征</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𝑒</m:t>
                        </m:r>
                      </m:sub>
                    </m:sSub>
                  </m:oMath>
                </a14:m>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1"/>
                <a:stretch>
                  <a:fillRect l="-5" t="-7"/>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1374775" y="2546985"/>
            <a:ext cx="10201275"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Context Learning Module</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上下文矩阵</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Sub>
                  </m:oMath>
                </a14:m>
                <a:r>
                  <a:rPr lang="zh-CN" altLang="en-US" dirty="0">
                    <a:solidFill>
                      <a:schemeClr val="tx1"/>
                    </a:solidFill>
                    <a:latin typeface="Cambria Math" panose="02040503050406030204" charset="0"/>
                    <a:cs typeface="Cambria Math" panose="02040503050406030204" charset="0"/>
                    <a:sym typeface="+mn-ea"/>
                  </a:rPr>
                  <a:t>和上下文增强的区域特征</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Sub>
                  </m:oMath>
                </a14:m>
                <a:r>
                  <a:rPr lang="zh-CN" altLang="en-US" dirty="0">
                    <a:solidFill>
                      <a:schemeClr val="tx1"/>
                    </a:solidFill>
                    <a:latin typeface="Cambria Math" panose="02040503050406030204" charset="0"/>
                    <a:cs typeface="Cambria Math" panose="02040503050406030204" charset="0"/>
                    <a:sym typeface="+mn-ea"/>
                  </a:rPr>
                  <a:t>：</a:t>
                </a: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Sub>
                  </m:oMath>
                </a14:m>
                <a:r>
                  <a:rPr lang="zh-CN" altLang="en-US" dirty="0">
                    <a:solidFill>
                      <a:schemeClr val="tx1"/>
                    </a:solidFill>
                    <a:latin typeface="Cambria Math" panose="02040503050406030204" charset="0"/>
                    <a:cs typeface="Cambria Math" panose="02040503050406030204" charset="0"/>
                    <a:sym typeface="+mn-ea"/>
                  </a:rPr>
                  <a:t>是对上下文特征</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ℎ</m:t>
                        </m:r>
                      </m:sub>
                    </m:sSub>
                  </m:oMath>
                </a14:m>
                <a:r>
                  <a:rPr lang="zh-CN" altLang="en-US" dirty="0">
                    <a:solidFill>
                      <a:schemeClr val="tx1"/>
                    </a:solidFill>
                    <a:latin typeface="Cambria Math" panose="02040503050406030204" charset="0"/>
                    <a:cs typeface="Cambria Math" panose="02040503050406030204" charset="0"/>
                    <a:sym typeface="+mn-ea"/>
                  </a:rPr>
                  <a:t>的权重分配，可认为是在模态中学习到的上下文知识</a:t>
                </a:r>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1"/>
                <a:stretch>
                  <a:fillRect l="-5" t="-7"/>
                </a:stretch>
              </a:blipFill>
            </p:spPr>
            <p:txBody>
              <a:bodyPr/>
              <a:lstStyle/>
              <a:p>
                <a:r>
                  <a:rPr lang="zh-CN" altLang="en-US">
                    <a:noFill/>
                  </a:rPr>
                  <a:t> </a:t>
                </a:r>
              </a:p>
            </p:txBody>
          </p:sp>
        </mc:Fallback>
      </mc:AlternateContent>
      <p:grpSp>
        <p:nvGrpSpPr>
          <p:cNvPr id="10" name="组合 9"/>
          <p:cNvGrpSpPr/>
          <p:nvPr/>
        </p:nvGrpSpPr>
        <p:grpSpPr>
          <a:xfrm>
            <a:off x="2177415" y="2714625"/>
            <a:ext cx="3600450" cy="1047115"/>
            <a:chOff x="12666" y="2452"/>
            <a:chExt cx="5670" cy="1649"/>
          </a:xfrm>
        </p:grpSpPr>
        <p:pic>
          <p:nvPicPr>
            <p:cNvPr id="2" name="图片 1"/>
            <p:cNvPicPr>
              <a:picLocks noChangeAspect="1"/>
            </p:cNvPicPr>
            <p:nvPr/>
          </p:nvPicPr>
          <p:blipFill>
            <a:blip r:embed="rId2"/>
            <a:stretch>
              <a:fillRect/>
            </a:stretch>
          </p:blipFill>
          <p:spPr>
            <a:xfrm>
              <a:off x="12666" y="2452"/>
              <a:ext cx="5670" cy="1095"/>
            </a:xfrm>
            <a:prstGeom prst="rect">
              <a:avLst/>
            </a:prstGeom>
          </p:spPr>
        </p:pic>
        <p:pic>
          <p:nvPicPr>
            <p:cNvPr id="3" name="图片 2"/>
            <p:cNvPicPr>
              <a:picLocks noChangeAspect="1"/>
            </p:cNvPicPr>
            <p:nvPr/>
          </p:nvPicPr>
          <p:blipFill>
            <a:blip r:embed="rId3"/>
            <a:stretch>
              <a:fillRect/>
            </a:stretch>
          </p:blipFill>
          <p:spPr>
            <a:xfrm>
              <a:off x="12666" y="3547"/>
              <a:ext cx="3363" cy="554"/>
            </a:xfrm>
            <a:prstGeom prst="rect">
              <a:avLst/>
            </a:prstGeom>
          </p:spPr>
        </p:pic>
      </p:grpSp>
      <p:grpSp>
        <p:nvGrpSpPr>
          <p:cNvPr id="11" name="组合 10"/>
          <p:cNvGrpSpPr/>
          <p:nvPr/>
        </p:nvGrpSpPr>
        <p:grpSpPr>
          <a:xfrm>
            <a:off x="2177415" y="3763645"/>
            <a:ext cx="2038350" cy="1048385"/>
            <a:chOff x="14829" y="6763"/>
            <a:chExt cx="3210" cy="1651"/>
          </a:xfrm>
        </p:grpSpPr>
        <p:pic>
          <p:nvPicPr>
            <p:cNvPr id="5" name="图片 4"/>
            <p:cNvPicPr>
              <a:picLocks noChangeAspect="1"/>
            </p:cNvPicPr>
            <p:nvPr/>
          </p:nvPicPr>
          <p:blipFill>
            <a:blip r:embed="rId4"/>
            <a:srcRect b="68599"/>
            <a:stretch>
              <a:fillRect/>
            </a:stretch>
          </p:blipFill>
          <p:spPr>
            <a:xfrm>
              <a:off x="14829" y="6763"/>
              <a:ext cx="3210" cy="975"/>
            </a:xfrm>
            <a:prstGeom prst="rect">
              <a:avLst/>
            </a:prstGeom>
          </p:spPr>
        </p:pic>
        <p:pic>
          <p:nvPicPr>
            <p:cNvPr id="8" name="图片 7"/>
            <p:cNvPicPr>
              <a:picLocks noChangeAspect="1"/>
            </p:cNvPicPr>
            <p:nvPr/>
          </p:nvPicPr>
          <p:blipFill>
            <a:blip r:embed="rId4"/>
            <a:srcRect t="78229" r="6075"/>
            <a:stretch>
              <a:fillRect/>
            </a:stretch>
          </p:blipFill>
          <p:spPr>
            <a:xfrm>
              <a:off x="14829" y="7738"/>
              <a:ext cx="3015" cy="676"/>
            </a:xfrm>
            <a:prstGeom prst="rect">
              <a:avLst/>
            </a:prstGeom>
          </p:spPr>
        </p:pic>
      </p:grpSp>
      <p:grpSp>
        <p:nvGrpSpPr>
          <p:cNvPr id="13" name="组合 12"/>
          <p:cNvGrpSpPr/>
          <p:nvPr/>
        </p:nvGrpSpPr>
        <p:grpSpPr>
          <a:xfrm>
            <a:off x="5909310" y="2581910"/>
            <a:ext cx="5738519" cy="2308225"/>
            <a:chOff x="7084" y="3994"/>
            <a:chExt cx="11214" cy="4194"/>
          </a:xfrm>
        </p:grpSpPr>
        <p:pic>
          <p:nvPicPr>
            <p:cNvPr id="7" name="图片 6"/>
            <p:cNvPicPr>
              <a:picLocks noChangeAspect="1"/>
            </p:cNvPicPr>
            <p:nvPr/>
          </p:nvPicPr>
          <p:blipFill>
            <a:blip r:embed="rId5"/>
            <a:srcRect l="28752" r="1444" b="24228"/>
            <a:stretch>
              <a:fillRect/>
            </a:stretch>
          </p:blipFill>
          <p:spPr>
            <a:xfrm>
              <a:off x="7084" y="3994"/>
              <a:ext cx="11214" cy="4194"/>
            </a:xfrm>
            <a:prstGeom prst="rect">
              <a:avLst/>
            </a:prstGeom>
          </p:spPr>
        </p:pic>
        <p:pic>
          <p:nvPicPr>
            <p:cNvPr id="12" name="图片 11"/>
            <p:cNvPicPr>
              <a:picLocks noChangeAspect="1"/>
            </p:cNvPicPr>
            <p:nvPr/>
          </p:nvPicPr>
          <p:blipFill>
            <a:blip r:embed="rId5"/>
            <a:srcRect l="9829" t="17182" r="87656" b="76079"/>
            <a:stretch>
              <a:fillRect/>
            </a:stretch>
          </p:blipFill>
          <p:spPr>
            <a:xfrm>
              <a:off x="7084" y="4844"/>
              <a:ext cx="404" cy="37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85670" y="2710180"/>
            <a:ext cx="8517890" cy="3462020"/>
            <a:chOff x="3505" y="2997"/>
            <a:chExt cx="13414" cy="5452"/>
          </a:xfrm>
        </p:grpSpPr>
        <p:pic>
          <p:nvPicPr>
            <p:cNvPr id="2" name="图片 1"/>
            <p:cNvPicPr>
              <a:picLocks noChangeAspect="1"/>
            </p:cNvPicPr>
            <p:nvPr/>
          </p:nvPicPr>
          <p:blipFill>
            <a:blip r:embed="rId1"/>
            <a:srcRect b="16751"/>
            <a:stretch>
              <a:fillRect/>
            </a:stretch>
          </p:blipFill>
          <p:spPr>
            <a:xfrm>
              <a:off x="3505" y="2997"/>
              <a:ext cx="13414" cy="5452"/>
            </a:xfrm>
            <a:prstGeom prst="rect">
              <a:avLst/>
            </a:prstGeom>
          </p:spPr>
        </p:pic>
        <p:sp>
          <p:nvSpPr>
            <p:cNvPr id="10" name="矩形 9"/>
            <p:cNvSpPr/>
            <p:nvPr/>
          </p:nvSpPr>
          <p:spPr>
            <a:xfrm>
              <a:off x="13066" y="7773"/>
              <a:ext cx="1622" cy="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049" y="7914"/>
              <a:ext cx="2186" cy="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Knowledge Transfer Between Two Modalities</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分别进行视觉和文本的上下文学习，得到上下文知识</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𝑉</m:t>
                        </m:r>
                      </m:sup>
                    </m:sSubSup>
                  </m:oMath>
                </a14:m>
                <a:r>
                  <a:rPr lang="zh-CN" altLang="en-US" dirty="0">
                    <a:solidFill>
                      <a:schemeClr val="tx1"/>
                    </a:solidFill>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r>
                  <a:rPr lang="zh-CN" altLang="en-US" dirty="0">
                    <a:solidFill>
                      <a:schemeClr val="tx1"/>
                    </a:solidFill>
                    <a:latin typeface="Cambria Math" panose="02040503050406030204" charset="0"/>
                    <a:cs typeface="Cambria Math" panose="02040503050406030204" charset="0"/>
                    <a:sym typeface="+mn-ea"/>
                  </a:rPr>
                  <a:t>，以及上下文特征</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up>
                        <m:r>
                          <a:rPr lang="en-US" altLang="zh-CN" i="1" dirty="0">
                            <a:solidFill>
                              <a:schemeClr val="tx1"/>
                            </a:solidFill>
                            <a:latin typeface="Cambria Math" panose="02040503050406030204" charset="0"/>
                            <a:cs typeface="Cambria Math" panose="02040503050406030204" charset="0"/>
                            <a:sym typeface="+mn-ea"/>
                          </a:rPr>
                          <m:t>𝑉</m:t>
                        </m:r>
                      </m:sup>
                    </m:sSubSup>
                  </m:oMath>
                </a14:m>
                <a:r>
                  <a:rPr lang="zh-CN" altLang="en-US" dirty="0">
                    <a:solidFill>
                      <a:schemeClr val="tx1"/>
                    </a:solidFill>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2"/>
                <a:stretch>
                  <a:fillRect l="-5" t="-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Knowledge Transfer Between Two Modalities</a:t>
                </a:r>
                <a:endParaRPr lang="en-US" dirty="0"/>
              </a:p>
              <a:p>
                <a:pPr lvl="1" fontAlgn="auto">
                  <a:lnSpc>
                    <a:spcPct val="120000"/>
                  </a:lnSpc>
                </a:pPr>
                <a:r>
                  <a:rPr lang="zh-CN" altLang="en-US" dirty="0">
                    <a:latin typeface="Cambria Math" panose="02040503050406030204" charset="0"/>
                    <a:cs typeface="Cambria Math" panose="02040503050406030204" charset="0"/>
                    <a:sym typeface="+mn-ea"/>
                  </a:rPr>
                  <a:t>分别进行视觉和文本的上下文学习，得到上下文知识</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𝑉</m:t>
                        </m:r>
                      </m:sup>
                    </m:sSubSup>
                  </m:oMath>
                </a14:m>
                <a:r>
                  <a:rPr lang="zh-CN" altLang="en-US" dirty="0">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r>
                  <a:rPr lang="zh-CN" altLang="en-US" dirty="0">
                    <a:latin typeface="Cambria Math" panose="02040503050406030204" charset="0"/>
                    <a:cs typeface="Cambria Math" panose="02040503050406030204" charset="0"/>
                    <a:sym typeface="+mn-ea"/>
                  </a:rPr>
                  <a:t>，以及上下文特征</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up>
                        <m:r>
                          <a:rPr lang="en-US" altLang="zh-CN" i="1" dirty="0">
                            <a:solidFill>
                              <a:schemeClr val="tx1"/>
                            </a:solidFill>
                            <a:latin typeface="Cambria Math" panose="02040503050406030204" charset="0"/>
                            <a:cs typeface="Cambria Math" panose="02040503050406030204" charset="0"/>
                            <a:sym typeface="+mn-ea"/>
                          </a:rPr>
                          <m:t>𝑉</m:t>
                        </m:r>
                      </m:sup>
                    </m:sSubSup>
                  </m:oMath>
                </a14:m>
                <a:r>
                  <a:rPr lang="zh-CN" altLang="en-US" dirty="0">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endParaRPr lang="zh-CN" altLang="en-US">
                  <a:sym typeface="+mn-ea"/>
                </a:endParaRPr>
              </a:p>
              <a:p>
                <a:pPr lvl="1" fontAlgn="auto">
                  <a:lnSpc>
                    <a:spcPct val="120000"/>
                  </a:lnSpc>
                </a:pPr>
                <a:r>
                  <a:rPr lang="zh-CN" altLang="en-US">
                    <a:sym typeface="+mn-ea"/>
                  </a:rPr>
                  <a:t>使用文本上下文矩阵</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r>
                  <a:rPr lang="zh-CN" altLang="en-US" dirty="0">
                    <a:solidFill>
                      <a:schemeClr val="tx1"/>
                    </a:solidFill>
                    <a:latin typeface="Cambria Math" panose="02040503050406030204" charset="0"/>
                    <a:cs typeface="Cambria Math" panose="02040503050406030204" charset="0"/>
                    <a:sym typeface="+mn-ea"/>
                  </a:rPr>
                  <a:t>作为</a:t>
                </a:r>
                <a:r>
                  <a:rPr lang="en-US" altLang="zh-CN" dirty="0">
                    <a:solidFill>
                      <a:schemeClr val="tx1"/>
                    </a:solidFill>
                    <a:latin typeface="Cambria Math" panose="02040503050406030204" charset="0"/>
                    <a:cs typeface="Cambria Math" panose="02040503050406030204" charset="0"/>
                    <a:sym typeface="+mn-ea"/>
                  </a:rPr>
                  <a:t>teacher</a:t>
                </a:r>
                <a:r>
                  <a:rPr lang="zh-CN" altLang="en-US" dirty="0">
                    <a:solidFill>
                      <a:schemeClr val="tx1"/>
                    </a:solidFill>
                    <a:latin typeface="Cambria Math" panose="02040503050406030204" charset="0"/>
                    <a:cs typeface="Cambria Math" panose="02040503050406030204" charset="0"/>
                    <a:sym typeface="+mn-ea"/>
                  </a:rPr>
                  <a:t>，</a:t>
                </a:r>
                <a:r>
                  <a:rPr lang="zh-CN" altLang="en-US">
                    <a:sym typeface="+mn-ea"/>
                  </a:rPr>
                  <a:t>迁移来自区域标签的知识，指导视觉上下文的学习</a:t>
                </a:r>
                <a:endParaRPr lang="zh-CN" altLang="en-US">
                  <a:sym typeface="+mn-ea"/>
                </a:endParaRPr>
              </a:p>
              <a:p>
                <a:pPr lvl="1" fontAlgn="auto">
                  <a:lnSpc>
                    <a:spcPct val="120000"/>
                  </a:lnSpc>
                </a:pP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𝑉</m:t>
                        </m:r>
                      </m:sup>
                    </m:sSubSup>
                  </m:oMath>
                </a14:m>
                <a:r>
                  <a:rPr lang="zh-CN" altLang="en-US" dirty="0">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𝑆</m:t>
                        </m:r>
                      </m:e>
                      <m:sub>
                        <m:r>
                          <a:rPr lang="en-US" altLang="zh-CN" i="1" dirty="0">
                            <a:solidFill>
                              <a:schemeClr val="tx1"/>
                            </a:solidFill>
                            <a:latin typeface="Cambria Math" panose="02040503050406030204" charset="0"/>
                            <a:cs typeface="Cambria Math" panose="02040503050406030204" charset="0"/>
                            <a:sym typeface="+mn-ea"/>
                          </a:rPr>
                          <m:t>𝐶</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r>
                  <a:rPr lang="zh-CN" altLang="en-US" dirty="0">
                    <a:solidFill>
                      <a:schemeClr val="tx1"/>
                    </a:solidFill>
                    <a:latin typeface="Cambria Math" panose="02040503050406030204" charset="0"/>
                    <a:cs typeface="Cambria Math" panose="02040503050406030204" charset="0"/>
                    <a:sym typeface="+mn-ea"/>
                  </a:rPr>
                  <a:t>应当具有较强的同质性，使用Kullback–Leibler散度来度量：</a:t>
                </a: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168" y="1410641"/>
                <a:ext cx="10546192" cy="4651081"/>
              </a:xfrm>
              <a:prstGeom prst="rect">
                <a:avLst/>
              </a:prstGeom>
              <a:blipFill rotWithShape="1">
                <a:blip r:embed="rId1"/>
                <a:stretch>
                  <a:fillRect l="-5" t="-7"/>
                </a:stretch>
              </a:blipFill>
            </p:spPr>
            <p:txBody>
              <a:bodyPr/>
              <a:lstStyle/>
              <a:p>
                <a:r>
                  <a:rPr lang="zh-CN" altLang="en-US">
                    <a:noFill/>
                  </a:rPr>
                  <a:t> </a:t>
                </a:r>
              </a:p>
            </p:txBody>
          </p:sp>
        </mc:Fallback>
      </mc:AlternateContent>
      <p:pic>
        <p:nvPicPr>
          <p:cNvPr id="7" name="图片 6"/>
          <p:cNvPicPr>
            <a:picLocks noChangeAspect="1"/>
          </p:cNvPicPr>
          <p:nvPr/>
        </p:nvPicPr>
        <p:blipFill>
          <a:blip r:embed="rId2"/>
          <a:stretch>
            <a:fillRect/>
          </a:stretch>
        </p:blipFill>
        <p:spPr>
          <a:xfrm>
            <a:off x="3314700" y="4850130"/>
            <a:ext cx="5562600" cy="800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886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Object Functions</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对于图像和文本的特征表示</a:t>
                </a:r>
                <a14:m>
                  <m:oMath xmlns:m="http://schemas.openxmlformats.org/officeDocument/2006/math">
                    <m:acc>
                      <m:accPr>
                        <m:chr m:val="⃗"/>
                        <m:ctrlPr>
                          <a:rPr lang="en-US" altLang="zh-CN" i="1" dirty="0">
                            <a:solidFill>
                              <a:schemeClr val="tx1"/>
                            </a:solidFill>
                            <a:latin typeface="Cambria Math" panose="02040503050406030204" charset="0"/>
                            <a:cs typeface="Cambria Math" panose="02040503050406030204" charset="0"/>
                            <a:sym typeface="+mn-ea"/>
                          </a:rPr>
                        </m:ctrlPr>
                      </m:accPr>
                      <m:e>
                        <m:r>
                          <a:rPr lang="en-US" altLang="zh-CN" i="1" dirty="0">
                            <a:solidFill>
                              <a:schemeClr val="tx1"/>
                            </a:solidFill>
                            <a:latin typeface="Cambria Math" panose="02040503050406030204" charset="0"/>
                            <a:cs typeface="Cambria Math" panose="02040503050406030204" charset="0"/>
                            <a:sym typeface="+mn-ea"/>
                          </a:rPr>
                          <m:t>𝐼</m:t>
                        </m:r>
                      </m:e>
                    </m:acc>
                    <m:r>
                      <a:rPr lang="en-US" altLang="zh-CN" i="1" dirty="0">
                        <a:solidFill>
                          <a:schemeClr val="tx1"/>
                        </a:solidFill>
                        <a:latin typeface="Cambria Math" panose="02040503050406030204" charset="0"/>
                        <a:cs typeface="Cambria Math" panose="02040503050406030204" charset="0"/>
                        <a:sym typeface="+mn-ea"/>
                      </a:rPr>
                      <m:t>,</m:t>
                    </m:r>
                    <m:acc>
                      <m:accPr>
                        <m:chr m:val="⃗"/>
                        <m:ctrlPr>
                          <a:rPr lang="en-US" altLang="zh-CN" i="1" dirty="0">
                            <a:solidFill>
                              <a:schemeClr val="tx1"/>
                            </a:solidFill>
                            <a:latin typeface="Cambria Math" panose="02040503050406030204" charset="0"/>
                            <a:cs typeface="Cambria Math" panose="02040503050406030204" charset="0"/>
                            <a:sym typeface="+mn-ea"/>
                          </a:rPr>
                        </m:ctrlPr>
                      </m:accPr>
                      <m:e>
                        <m:r>
                          <a:rPr lang="en-US" altLang="zh-CN" i="1" dirty="0">
                            <a:solidFill>
                              <a:schemeClr val="tx1"/>
                            </a:solidFill>
                            <a:latin typeface="Cambria Math" panose="02040503050406030204" charset="0"/>
                            <a:cs typeface="Cambria Math" panose="02040503050406030204" charset="0"/>
                            <a:sym typeface="+mn-ea"/>
                          </a:rPr>
                          <m:t>𝑇</m:t>
                        </m:r>
                      </m:e>
                    </m:acc>
                  </m:oMath>
                </a14:m>
                <a:r>
                  <a:rPr lang="zh-CN" altLang="en-US" dirty="0">
                    <a:solidFill>
                      <a:schemeClr val="tx1"/>
                    </a:solidFill>
                    <a:latin typeface="Cambria Math" panose="02040503050406030204" charset="0"/>
                    <a:cs typeface="Cambria Math" panose="02040503050406030204" charset="0"/>
                    <a:sym typeface="+mn-ea"/>
                  </a:rPr>
                  <a:t>，采用</a:t>
                </a:r>
                <a:r>
                  <a:rPr lang="en-US" altLang="zh-CN" dirty="0">
                    <a:solidFill>
                      <a:schemeClr val="tx1"/>
                    </a:solidFill>
                    <a:latin typeface="Cambria Math" panose="02040503050406030204" charset="0"/>
                    <a:cs typeface="Cambria Math" panose="02040503050406030204" charset="0"/>
                    <a:sym typeface="+mn-ea"/>
                  </a:rPr>
                  <a:t>triplet ranking loss</a:t>
                </a:r>
                <a:endParaRPr lang="en-US" altLang="zh-CN"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sym typeface="+mn-ea"/>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为了充分利用文本信息，在给定文本之外额外采样一个正样本文本</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𝑝𝑜𝑠</m:t>
                        </m:r>
                      </m:sub>
                    </m:sSub>
                  </m:oMath>
                </a14:m>
                <a:r>
                  <a:rPr lang="zh-CN" altLang="en-US" dirty="0">
                    <a:solidFill>
                      <a:schemeClr val="tx1"/>
                    </a:solidFill>
                    <a:latin typeface="Cambria Math" panose="02040503050406030204" charset="0"/>
                    <a:cs typeface="Cambria Math" panose="02040503050406030204" charset="0"/>
                    <a:sym typeface="+mn-ea"/>
                  </a:rPr>
                  <a:t>，与给定文本对应于同一个图像，计算</a:t>
                </a:r>
                <a:endParaRPr lang="zh-CN" altLang="en-US" dirty="0">
                  <a:solidFill>
                    <a:schemeClr val="tx1"/>
                  </a:solidFill>
                  <a:latin typeface="Cambria Math" panose="02040503050406030204" charset="0"/>
                  <a:cs typeface="Cambria Math" panose="02040503050406030204" charset="0"/>
                  <a:sym typeface="+mn-ea"/>
                </a:endParaRPr>
              </a:p>
              <a:p>
                <a:pPr lvl="1" fontAlgn="auto">
                  <a:lnSpc>
                    <a:spcPct val="120000"/>
                  </a:lnSpc>
                </a:pPr>
                <a:r>
                  <a:rPr lang="zh-CN" altLang="en-US" dirty="0">
                    <a:latin typeface="Cambria Math" panose="02040503050406030204" charset="0"/>
                    <a:cs typeface="Cambria Math" panose="02040503050406030204" charset="0"/>
                    <a:sym typeface="+mn-ea"/>
                  </a:rPr>
                  <a:t>为了确保文本上下文学习模块能够起到正确的指导作用，使用上下文增强的文本特征</a:t>
                </a:r>
                <a14:m>
                  <m:oMath xmlns:m="http://schemas.openxmlformats.org/officeDocument/2006/math">
                    <m:sSubSup>
                      <m:sSubSupPr>
                        <m:ctrlPr>
                          <a:rPr lang="en-US" altLang="zh-CN" i="1" dirty="0">
                            <a:solidFill>
                              <a:schemeClr val="tx1"/>
                            </a:solidFill>
                            <a:latin typeface="Cambria Math" panose="02040503050406030204" charset="0"/>
                            <a:cs typeface="Cambria Math" panose="02040503050406030204" charset="0"/>
                            <a:sym typeface="+mn-ea"/>
                          </a:rPr>
                        </m:ctrlPr>
                      </m:sSubSupPr>
                      <m:e>
                        <m:r>
                          <a:rPr lang="en-US" altLang="zh-CN" i="1" dirty="0">
                            <a:solidFill>
                              <a:schemeClr val="tx1"/>
                            </a:solidFill>
                            <a:latin typeface="Cambria Math" panose="02040503050406030204" charset="0"/>
                            <a:cs typeface="Cambria Math" panose="02040503050406030204" charset="0"/>
                            <a:sym typeface="+mn-ea"/>
                          </a:rPr>
                          <m:t>𝐶</m:t>
                        </m:r>
                      </m:e>
                      <m:sub>
                        <m:r>
                          <a:rPr lang="en-US" altLang="zh-CN" i="1" dirty="0">
                            <a:solidFill>
                              <a:schemeClr val="tx1"/>
                            </a:solidFill>
                            <a:latin typeface="Cambria Math" panose="02040503050406030204" charset="0"/>
                            <a:cs typeface="Cambria Math" panose="02040503050406030204" charset="0"/>
                            <a:sym typeface="+mn-ea"/>
                          </a:rPr>
                          <m:t>𝑅</m:t>
                        </m:r>
                      </m:sub>
                      <m:sup>
                        <m:r>
                          <a:rPr lang="en-US" altLang="zh-CN" i="1" dirty="0">
                            <a:solidFill>
                              <a:schemeClr val="tx1"/>
                            </a:solidFill>
                            <a:latin typeface="Cambria Math" panose="02040503050406030204" charset="0"/>
                            <a:cs typeface="Cambria Math" panose="02040503050406030204" charset="0"/>
                            <a:sym typeface="+mn-ea"/>
                          </a:rPr>
                          <m:t>𝑇</m:t>
                        </m:r>
                      </m:sup>
                    </m:sSubSup>
                  </m:oMath>
                </a14:m>
                <a:r>
                  <a:rPr lang="zh-CN" altLang="en-US" dirty="0">
                    <a:latin typeface="Cambria Math" panose="02040503050406030204" charset="0"/>
                    <a:cs typeface="Cambria Math" panose="02040503050406030204" charset="0"/>
                    <a:sym typeface="+mn-ea"/>
                  </a:rPr>
                  <a:t>得到文本表示</a:t>
                </a:r>
                <a14:m>
                  <m:oMath xmlns:m="http://schemas.openxmlformats.org/officeDocument/2006/math">
                    <m:acc>
                      <m:accPr>
                        <m:chr m:val="⃗"/>
                        <m:ctrlPr>
                          <a:rPr lang="en-US" altLang="zh-CN" i="1" dirty="0">
                            <a:solidFill>
                              <a:schemeClr val="tx1"/>
                            </a:solidFill>
                            <a:latin typeface="Cambria Math" panose="02040503050406030204" charset="0"/>
                            <a:cs typeface="Cambria Math" panose="02040503050406030204" charset="0"/>
                            <a:sym typeface="+mn-ea"/>
                          </a:rPr>
                        </m:ctrlPr>
                      </m:accPr>
                      <m:e>
                        <m:sSub>
                          <m:sSubPr>
                            <m:ctrlPr>
                              <a:rPr lang="en-US" altLang="zh-CN" i="1" dirty="0">
                                <a:solidFill>
                                  <a:schemeClr val="tx1"/>
                                </a:solidFill>
                                <a:latin typeface="Cambria Math" panose="02040503050406030204" charset="0"/>
                                <a:cs typeface="Cambria Math" panose="02040503050406030204" charset="0"/>
                                <a:sym typeface="+mn-ea"/>
                              </a:rPr>
                            </m:ctrlPr>
                          </m:sSubPr>
                          <m:e>
                            <m:r>
                              <a:rPr lang="en-US" altLang="zh-CN" i="1" dirty="0">
                                <a:solidFill>
                                  <a:schemeClr val="tx1"/>
                                </a:solidFill>
                                <a:latin typeface="Cambria Math" panose="02040503050406030204" charset="0"/>
                                <a:cs typeface="Cambria Math" panose="02040503050406030204" charset="0"/>
                                <a:sym typeface="+mn-ea"/>
                              </a:rPr>
                              <m:t>𝑇</m:t>
                            </m:r>
                          </m:e>
                          <m:sub>
                            <m:r>
                              <a:rPr lang="en-US" altLang="zh-CN" i="1" dirty="0">
                                <a:solidFill>
                                  <a:schemeClr val="tx1"/>
                                </a:solidFill>
                                <a:latin typeface="Cambria Math" panose="02040503050406030204" charset="0"/>
                                <a:cs typeface="Cambria Math" panose="02040503050406030204" charset="0"/>
                                <a:sym typeface="+mn-ea"/>
                              </a:rPr>
                              <m:t>𝑐𝑡𝑥</m:t>
                            </m:r>
                          </m:sub>
                        </m:sSub>
                      </m:e>
                    </m:acc>
                  </m:oMath>
                </a14:m>
                <a:r>
                  <a:rPr lang="zh-CN" altLang="en-US" dirty="0">
                    <a:latin typeface="Cambria Math" panose="02040503050406030204" charset="0"/>
                    <a:cs typeface="Cambria Math" panose="02040503050406030204" charset="0"/>
                    <a:sym typeface="+mn-ea"/>
                  </a:rPr>
                  <a:t>，计算</a:t>
                </a:r>
                <a:endParaRPr lang="en-US" altLang="zh-CN" dirty="0">
                  <a:solidFill>
                    <a:schemeClr val="tx1"/>
                  </a:solidFill>
                  <a:latin typeface="Cambria Math" panose="02040503050406030204" charset="0"/>
                  <a:cs typeface="Cambria Math" panose="02040503050406030204" charset="0"/>
                  <a:sym typeface="+mn-ea"/>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sym typeface="+mn-ea"/>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886960"/>
              </a:xfrm>
              <a:prstGeom prst="rect">
                <a:avLst/>
              </a:prstGeom>
              <a:blipFill rotWithShape="1">
                <a:blip r:embed="rId1"/>
                <a:stretch>
                  <a:fillRect b="-4119"/>
                </a:stretch>
              </a:blipFill>
            </p:spPr>
            <p:txBody>
              <a:bodyPr/>
              <a:lstStyle/>
              <a:p>
                <a:r>
                  <a:rPr lang="zh-CN" altLang="en-US">
                    <a:noFill/>
                  </a:rPr>
                  <a:t> </a:t>
                </a:r>
              </a:p>
            </p:txBody>
          </p:sp>
        </mc:Fallback>
      </mc:AlternateContent>
      <p:pic>
        <p:nvPicPr>
          <p:cNvPr id="13" name="图片 12"/>
          <p:cNvPicPr>
            <a:picLocks noChangeAspect="1"/>
          </p:cNvPicPr>
          <p:nvPr/>
        </p:nvPicPr>
        <p:blipFill>
          <a:blip r:embed="rId2"/>
          <a:stretch>
            <a:fillRect/>
          </a:stretch>
        </p:blipFill>
        <p:spPr>
          <a:xfrm>
            <a:off x="3514725" y="2556510"/>
            <a:ext cx="5162550" cy="1314450"/>
          </a:xfrm>
          <a:prstGeom prst="rect">
            <a:avLst/>
          </a:prstGeom>
        </p:spPr>
      </p:pic>
      <p:pic>
        <p:nvPicPr>
          <p:cNvPr id="14" name="图片 13"/>
          <p:cNvPicPr>
            <a:picLocks noChangeAspect="1"/>
          </p:cNvPicPr>
          <p:nvPr/>
        </p:nvPicPr>
        <p:blipFill>
          <a:blip r:embed="rId3"/>
          <a:stretch>
            <a:fillRect/>
          </a:stretch>
        </p:blipFill>
        <p:spPr>
          <a:xfrm>
            <a:off x="6804025" y="4654550"/>
            <a:ext cx="1152525" cy="314325"/>
          </a:xfrm>
          <a:prstGeom prst="rect">
            <a:avLst/>
          </a:prstGeom>
        </p:spPr>
      </p:pic>
      <p:pic>
        <p:nvPicPr>
          <p:cNvPr id="15" name="图片 14"/>
          <p:cNvPicPr>
            <a:picLocks noChangeAspect="1"/>
          </p:cNvPicPr>
          <p:nvPr/>
        </p:nvPicPr>
        <p:blipFill>
          <a:blip r:embed="rId4"/>
          <a:srcRect r="1345"/>
          <a:stretch>
            <a:fillRect/>
          </a:stretch>
        </p:blipFill>
        <p:spPr>
          <a:xfrm>
            <a:off x="7367270" y="5644515"/>
            <a:ext cx="1071245" cy="276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Object Functions</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sym typeface="+mn-ea"/>
              </a:rPr>
              <a:t>最终的目标函数：</a:t>
            </a:r>
            <a:endParaRPr lang="zh-CN" altLang="en-US" dirty="0">
              <a:solidFill>
                <a:schemeClr val="tx1"/>
              </a:solidFill>
              <a:latin typeface="Cambria Math" panose="02040503050406030204" charset="0"/>
              <a:cs typeface="Cambria Math" panose="02040503050406030204" charset="0"/>
              <a:sym typeface="+mn-ea"/>
            </a:endParaRPr>
          </a:p>
        </p:txBody>
      </p:sp>
      <p:pic>
        <p:nvPicPr>
          <p:cNvPr id="2" name="图片 1"/>
          <p:cNvPicPr>
            <a:picLocks noChangeAspect="1"/>
          </p:cNvPicPr>
          <p:nvPr/>
        </p:nvPicPr>
        <p:blipFill>
          <a:blip r:embed="rId1"/>
          <a:stretch>
            <a:fillRect/>
          </a:stretch>
        </p:blipFill>
        <p:spPr>
          <a:xfrm>
            <a:off x="3214370" y="2828925"/>
            <a:ext cx="5572125" cy="1428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p:pic>
        <p:nvPicPr>
          <p:cNvPr id="3" name="图片 2"/>
          <p:cNvPicPr>
            <a:picLocks noChangeAspect="1"/>
          </p:cNvPicPr>
          <p:nvPr/>
        </p:nvPicPr>
        <p:blipFill>
          <a:blip r:embed="rId1"/>
          <a:srcRect l="433" r="1191"/>
          <a:stretch>
            <a:fillRect/>
          </a:stretch>
        </p:blipFill>
        <p:spPr>
          <a:xfrm>
            <a:off x="2213610" y="701675"/>
            <a:ext cx="9495790" cy="5454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zh-CN" altLang="en-US" smtClean="0">
                <a:sym typeface="+mn-ea"/>
              </a:rPr>
              <a:t>Image-Text Matching</a:t>
            </a:r>
            <a:endParaRPr lang="en-US" altLang="zh-CN" smtClean="0"/>
          </a:p>
        </p:txBody>
      </p:sp>
      <p:sp>
        <p:nvSpPr>
          <p:cNvPr id="7" name="内容占位符 6"/>
          <p:cNvSpPr>
            <a:spLocks noGrp="1"/>
          </p:cNvSpPr>
          <p:nvPr>
            <p:ph idx="1"/>
          </p:nvPr>
        </p:nvSpPr>
        <p:spPr>
          <a:xfrm>
            <a:off x="970280" y="1283335"/>
            <a:ext cx="10546715" cy="4651375"/>
          </a:xfrm>
        </p:spPr>
        <p:txBody>
          <a:bodyPr/>
          <a:lstStyle/>
          <a:p>
            <a:pPr fontAlgn="auto">
              <a:lnSpc>
                <a:spcPct val="120000"/>
              </a:lnSpc>
            </a:pPr>
            <a:r>
              <a:rPr lang="en-US" altLang="zh-CN" dirty="0">
                <a:solidFill>
                  <a:schemeClr val="tx1"/>
                </a:solidFill>
              </a:rPr>
              <a:t>Approaches</a:t>
            </a:r>
            <a:endParaRPr lang="en-US" altLang="zh-CN" dirty="0">
              <a:solidFill>
                <a:schemeClr val="tx1"/>
              </a:solidFill>
            </a:endParaRPr>
          </a:p>
          <a:p>
            <a:pPr lvl="1" fontAlgn="auto">
              <a:lnSpc>
                <a:spcPct val="120000"/>
              </a:lnSpc>
            </a:pPr>
            <a:r>
              <a:rPr lang="en-US" altLang="zh-CN" dirty="0">
                <a:solidFill>
                  <a:schemeClr val="tx1"/>
                </a:solidFill>
              </a:rPr>
              <a:t>Intra-modality learning</a:t>
            </a:r>
            <a:endParaRPr lang="en-US" altLang="zh-CN" dirty="0">
              <a:solidFill>
                <a:schemeClr val="tx1"/>
              </a:solidFill>
            </a:endParaRPr>
          </a:p>
          <a:p>
            <a:pPr lvl="2" fontAlgn="auto">
              <a:lnSpc>
                <a:spcPct val="120000"/>
              </a:lnSpc>
            </a:pPr>
            <a:r>
              <a:rPr lang="zh-CN" altLang="en-US" dirty="0">
                <a:solidFill>
                  <a:schemeClr val="tx1"/>
                </a:solidFill>
              </a:rPr>
              <a:t>探索各自模态内最优的特征提取器，利用不同层次的特征（全局</a:t>
            </a:r>
            <a:r>
              <a:rPr lang="en-US" altLang="zh-CN" dirty="0">
                <a:solidFill>
                  <a:schemeClr val="tx1"/>
                </a:solidFill>
              </a:rPr>
              <a:t>/</a:t>
            </a:r>
            <a:r>
              <a:rPr lang="zh-CN" altLang="en-US" dirty="0">
                <a:solidFill>
                  <a:schemeClr val="tx1"/>
                </a:solidFill>
              </a:rPr>
              <a:t>局部）衡量相似度</a:t>
            </a:r>
            <a:endParaRPr lang="zh-CN" altLang="en-US" dirty="0">
              <a:solidFill>
                <a:schemeClr val="tx1"/>
              </a:solidFill>
            </a:endParaRPr>
          </a:p>
          <a:p>
            <a:pPr lvl="2" fontAlgn="auto">
              <a:lnSpc>
                <a:spcPct val="120000"/>
              </a:lnSpc>
            </a:pPr>
            <a:r>
              <a:rPr lang="zh-CN" altLang="en-US" dirty="0">
                <a:solidFill>
                  <a:schemeClr val="tx1"/>
                </a:solidFill>
              </a:rPr>
              <a:t>缺乏模态间的相互联系</a:t>
            </a:r>
            <a:endParaRPr lang="en-US" altLang="zh-CN" dirty="0">
              <a:solidFill>
                <a:schemeClr val="tx1"/>
              </a:solidFill>
            </a:endParaRPr>
          </a:p>
          <a:p>
            <a:pPr lvl="1" fontAlgn="auto">
              <a:lnSpc>
                <a:spcPct val="120000"/>
              </a:lnSpc>
            </a:pPr>
            <a:r>
              <a:rPr lang="en-US" altLang="zh-CN" dirty="0">
                <a:solidFill>
                  <a:schemeClr val="tx1"/>
                </a:solidFill>
              </a:rPr>
              <a:t>Inter-modality learning</a:t>
            </a:r>
            <a:endParaRPr lang="en-US" altLang="zh-CN" dirty="0">
              <a:solidFill>
                <a:schemeClr val="tx1"/>
              </a:solidFill>
            </a:endParaRPr>
          </a:p>
          <a:p>
            <a:pPr lvl="2" fontAlgn="auto">
              <a:lnSpc>
                <a:spcPct val="120000"/>
              </a:lnSpc>
            </a:pPr>
            <a:r>
              <a:rPr lang="zh-CN" altLang="en-US" dirty="0">
                <a:solidFill>
                  <a:schemeClr val="tx1"/>
                </a:solidFill>
              </a:rPr>
              <a:t>学习图像和文本之间的交互，将一种模特融合到另一种模态中，以获得更好的对齐</a:t>
            </a:r>
            <a:endParaRPr lang="zh-CN" altLang="en-US" dirty="0">
              <a:solidFill>
                <a:schemeClr val="tx1"/>
              </a:solidFill>
            </a:endParaRPr>
          </a:p>
          <a:p>
            <a:pPr lvl="2" fontAlgn="auto">
              <a:lnSpc>
                <a:spcPct val="120000"/>
              </a:lnSpc>
            </a:pPr>
            <a:r>
              <a:rPr lang="zh-CN" altLang="en-US" dirty="0">
                <a:solidFill>
                  <a:schemeClr val="tx1"/>
                </a:solidFill>
              </a:rPr>
              <a:t>往往忽略了模态自身的性质</a:t>
            </a:r>
            <a:endParaRPr lang="zh-CN" altLang="en-US" dirty="0">
              <a:solidFill>
                <a:schemeClr val="tx1"/>
              </a:solidFill>
            </a:endParaRPr>
          </a:p>
          <a:p>
            <a:pPr lvl="2" fontAlgn="auto">
              <a:lnSpc>
                <a:spcPct val="120000"/>
              </a:lnSpc>
            </a:pP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zh-CN" altLang="en-US" dirty="0">
              <a:solidFill>
                <a:schemeClr val="tx1"/>
              </a:solidFill>
              <a:latin typeface="Cambria Math" panose="02040503050406030204" charset="0"/>
              <a:cs typeface="Cambria Math" panose="02040503050406030204" charset="0"/>
              <a:sym typeface="+mn-ea"/>
            </a:endParaRPr>
          </a:p>
        </p:txBody>
      </p:sp>
      <p:pic>
        <p:nvPicPr>
          <p:cNvPr id="3" name="图片 2"/>
          <p:cNvPicPr>
            <a:picLocks noChangeAspect="1"/>
          </p:cNvPicPr>
          <p:nvPr/>
        </p:nvPicPr>
        <p:blipFill>
          <a:blip r:embed="rId1"/>
          <a:stretch>
            <a:fillRect/>
          </a:stretch>
        </p:blipFill>
        <p:spPr>
          <a:xfrm>
            <a:off x="1938020" y="1343025"/>
            <a:ext cx="9477375" cy="4625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VCLTN</a:t>
            </a:r>
            <a:endParaRPr lang="en-US" altLang="zh-CN" dirty="0">
              <a:sym typeface="+mn-ea"/>
            </a:endParaRPr>
          </a:p>
        </p:txBody>
      </p:sp>
      <p:sp>
        <p:nvSpPr>
          <p:cNvPr id="9" name="内容占位符 6"/>
          <p:cNvSpPr>
            <a:spLocks noGrp="1"/>
          </p:cNvSpPr>
          <p:nvPr/>
        </p:nvSpPr>
        <p:spPr>
          <a:xfrm>
            <a:off x="1097168" y="1410641"/>
            <a:ext cx="10546192" cy="4651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r>
              <a:rPr lang="en-US" altLang="zh-CN" dirty="0">
                <a:solidFill>
                  <a:schemeClr val="tx1"/>
                </a:solidFill>
                <a:latin typeface="Cambria Math" panose="02040503050406030204" charset="0"/>
                <a:cs typeface="Cambria Math" panose="02040503050406030204" charset="0"/>
              </a:rPr>
              <a:t>Position Awareness</a:t>
            </a:r>
            <a:endParaRPr lang="en-US" altLang="zh-CN" dirty="0">
              <a:solidFill>
                <a:schemeClr val="tx1"/>
              </a:solidFill>
              <a:latin typeface="Cambria Math" panose="02040503050406030204" charset="0"/>
              <a:cs typeface="Cambria Math" panose="02040503050406030204" charset="0"/>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pic>
        <p:nvPicPr>
          <p:cNvPr id="2" name="图片 1"/>
          <p:cNvPicPr>
            <a:picLocks noChangeAspect="1"/>
          </p:cNvPicPr>
          <p:nvPr/>
        </p:nvPicPr>
        <p:blipFill>
          <a:blip r:embed="rId1"/>
          <a:stretch>
            <a:fillRect/>
          </a:stretch>
        </p:blipFill>
        <p:spPr>
          <a:xfrm>
            <a:off x="5372100" y="1262380"/>
            <a:ext cx="5381625" cy="4754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Paper Reading</a:t>
            </a:r>
            <a:endParaRPr lang="en-US" altLang="zh-CN" smtClean="0"/>
          </a:p>
        </p:txBody>
      </p:sp>
      <p:sp>
        <p:nvSpPr>
          <p:cNvPr id="7" name="内容占位符 6"/>
          <p:cNvSpPr>
            <a:spLocks noGrp="1"/>
          </p:cNvSpPr>
          <p:nvPr>
            <p:ph idx="1"/>
          </p:nvPr>
        </p:nvSpPr>
        <p:spPr/>
        <p:txBody>
          <a:bodyPr>
            <a:normAutofit/>
          </a:bodyPr>
          <a:lstStyle/>
          <a:p>
            <a:r>
              <a:rPr lang="en-US" altLang="zh-CN" dirty="0"/>
              <a:t>Wu, Han, et al. "</a:t>
            </a:r>
            <a:r>
              <a:rPr lang="en-US" altLang="zh-CN" b="1" dirty="0"/>
              <a:t>A Mutual Information-Based Disentanglement Framework for Cross-Modal Retrieval.</a:t>
            </a:r>
            <a:r>
              <a:rPr lang="en-US" altLang="zh-CN" dirty="0"/>
              <a:t>" International Conference on Neural Information Processing. Springer, Cham, 2021.</a:t>
            </a:r>
            <a:endParaRPr lang="en-US" altLang="zh-CN" dirty="0"/>
          </a:p>
          <a:p>
            <a:pPr marL="0" indent="0">
              <a:buNone/>
            </a:pPr>
            <a:endParaRPr lang="en-US" altLang="zh-CN" dirty="0"/>
          </a:p>
          <a:p>
            <a:endParaRPr lang="zh-CN" altLang="en-US" dirty="0"/>
          </a:p>
        </p:txBody>
      </p:sp>
      <p:pic>
        <p:nvPicPr>
          <p:cNvPr id="2" name="图片 1"/>
          <p:cNvPicPr>
            <a:picLocks noChangeAspect="1"/>
          </p:cNvPicPr>
          <p:nvPr/>
        </p:nvPicPr>
        <p:blipFill>
          <a:blip r:embed="rId1"/>
          <a:stretch>
            <a:fillRect/>
          </a:stretch>
        </p:blipFill>
        <p:spPr>
          <a:xfrm>
            <a:off x="2004060" y="2693670"/>
            <a:ext cx="8183880" cy="339852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r>
              <a:rPr lang="zh-CN" altLang="en-US" dirty="0">
                <a:latin typeface="Cambria Math" panose="02040503050406030204" charset="0"/>
                <a:cs typeface="Cambria Math" panose="02040503050406030204" charset="0"/>
                <a:sym typeface="+mn-ea"/>
              </a:rPr>
              <a:t>现有方法学习图像、文本的所有特征，但</a:t>
            </a:r>
            <a:r>
              <a:rPr lang="zh-CN" altLang="en-US" b="1" dirty="0">
                <a:latin typeface="Cambria Math" panose="02040503050406030204" charset="0"/>
                <a:cs typeface="Cambria Math" panose="02040503050406030204" charset="0"/>
                <a:sym typeface="+mn-ea"/>
              </a:rPr>
              <a:t>不同模态提供的信息不是等价的</a:t>
            </a:r>
            <a:endParaRPr lang="zh-CN" altLang="en-US" dirty="0">
              <a:latin typeface="Cambria Math" panose="02040503050406030204" charset="0"/>
              <a:cs typeface="Cambria Math" panose="02040503050406030204" charset="0"/>
              <a:sym typeface="+mn-ea"/>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一些模态特征对匹配不起作用，容易导致有效信息与噪声的耦合</a:t>
            </a: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现有方法学习每个图像、文本实例之间的相似度，忽略了</a:t>
            </a:r>
            <a:r>
              <a:rPr lang="zh-CN" altLang="en-US" b="1" dirty="0">
                <a:solidFill>
                  <a:schemeClr val="tx1"/>
                </a:solidFill>
                <a:latin typeface="Cambria Math" panose="02040503050406030204" charset="0"/>
                <a:cs typeface="Cambria Math" panose="02040503050406030204" charset="0"/>
              </a:rPr>
              <a:t>异构模态中数据的分布差异</a:t>
            </a:r>
            <a:endParaRPr lang="zh-CN" altLang="en-US" b="1"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一些扰动样本可能显著影响性能</a:t>
            </a: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rPr>
              <a:t>本文：提出一种基于互信息的解耦框架，捕获跨模态共享语义</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设计一种解耦框架，消除无关模态信息的影响，并最大程度提取共享语义</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引入互信息</a:t>
            </a:r>
            <a:r>
              <a:rPr lang="en-US" altLang="zh-CN" dirty="0">
                <a:solidFill>
                  <a:schemeClr val="tx1"/>
                </a:solidFill>
                <a:latin typeface="Cambria Math" panose="02040503050406030204" charset="0"/>
                <a:cs typeface="Cambria Math" panose="02040503050406030204" charset="0"/>
              </a:rPr>
              <a:t>(MI)</a:t>
            </a:r>
            <a:r>
              <a:rPr lang="zh-CN" altLang="en-US" dirty="0">
                <a:solidFill>
                  <a:schemeClr val="tx1"/>
                </a:solidFill>
                <a:latin typeface="Cambria Math" panose="02040503050406030204" charset="0"/>
                <a:cs typeface="Cambria Math" panose="02040503050406030204" charset="0"/>
              </a:rPr>
              <a:t>，从分布的角度刻画语义关联，克服模态鸿沟带来的扰动</a:t>
            </a: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2431415" y="3329940"/>
            <a:ext cx="7668895" cy="2822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Construct Parallel Modality Spaces</a:t>
                </a:r>
                <a:r>
                  <a:rPr lang="zh-CN" altLang="en-US" dirty="0"/>
                  <a:t>：设计两个平行的模态空间</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rPr>
                  <a:t>对于图像集合</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𝑀</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𝑚</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𝑚</m:t>
                        </m:r>
                      </m:e>
                      <m:sub>
                        <m:r>
                          <a:rPr lang="en-US" altLang="zh-CN" i="1" dirty="0">
                            <a:solidFill>
                              <a:schemeClr val="tx1"/>
                            </a:solidFill>
                            <a:latin typeface="Cambria Math" panose="02040503050406030204" charset="0"/>
                            <a:cs typeface="Cambria Math" panose="02040503050406030204" charset="0"/>
                          </a:rPr>
                          <m:t>𝑖</m:t>
                        </m:r>
                      </m:sub>
                    </m:sSub>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和文本集合</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𝑇</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𝑡</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𝑡</m:t>
                        </m:r>
                      </m:e>
                      <m:sub>
                        <m:r>
                          <a:rPr lang="en-US" altLang="zh-CN" i="1" dirty="0">
                            <a:solidFill>
                              <a:schemeClr val="tx1"/>
                            </a:solidFill>
                            <a:latin typeface="Cambria Math" panose="02040503050406030204" charset="0"/>
                            <a:cs typeface="Cambria Math" panose="02040503050406030204" charset="0"/>
                          </a:rPr>
                          <m:t>𝑗</m:t>
                        </m:r>
                      </m:sub>
                    </m:sSub>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记内容空间为</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𝐶</m:t>
                    </m:r>
                  </m:oMath>
                </a14:m>
                <a:r>
                  <a:rPr lang="zh-CN" altLang="en-US" dirty="0">
                    <a:solidFill>
                      <a:schemeClr val="tx1"/>
                    </a:solidFill>
                    <a:latin typeface="Cambria Math" panose="02040503050406030204" charset="0"/>
                    <a:cs typeface="Cambria Math" panose="02040503050406030204" charset="0"/>
                  </a:rPr>
                  <a:t>（模态间共享），模态空间为</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𝑆</m:t>
                    </m:r>
                  </m:oMath>
                </a14:m>
                <a:r>
                  <a:rPr lang="zh-CN" altLang="en-US" dirty="0">
                    <a:solidFill>
                      <a:schemeClr val="tx1"/>
                    </a:solidFill>
                    <a:latin typeface="Cambria Math" panose="02040503050406030204" charset="0"/>
                    <a:cs typeface="Cambria Math" panose="02040503050406030204" charset="0"/>
                  </a:rPr>
                  <a:t>（特定于模态）</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2"/>
          <a:stretch>
            <a:fillRect/>
          </a:stretch>
        </p:blipFill>
        <p:spPr>
          <a:xfrm>
            <a:off x="2431415" y="3329940"/>
            <a:ext cx="7668895" cy="2822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sz="2800" dirty="0">
                    <a:sym typeface="+mn-ea"/>
                  </a:rPr>
                  <a:t>Construct Parallel Modality Spaces</a:t>
                </a:r>
                <a:r>
                  <a:rPr lang="zh-CN" altLang="en-US" sz="2800" dirty="0">
                    <a:sym typeface="+mn-ea"/>
                  </a:rPr>
                  <a:t>：设计两个平行的模态空间</a:t>
                </a:r>
                <a:endParaRPr lang="zh-CN" altLang="en-US" sz="2800" dirty="0">
                  <a:sym typeface="+mn-ea"/>
                </a:endParaRPr>
              </a:p>
              <a:p>
                <a:pPr lvl="1" fontAlgn="auto">
                  <a:lnSpc>
                    <a:spcPct val="120000"/>
                  </a:lnSpc>
                </a:pPr>
                <a:r>
                  <a:rPr lang="zh-CN" altLang="en-US" sz="2400" dirty="0">
                    <a:latin typeface="Cambria Math" panose="02040503050406030204" charset="0"/>
                    <a:cs typeface="Cambria Math" panose="02040503050406030204" charset="0"/>
                    <a:sym typeface="+mn-ea"/>
                  </a:rPr>
                  <a:t>对于图像集合</a:t>
                </a:r>
                <a14:m>
                  <m:oMath xmlns:m="http://schemas.openxmlformats.org/officeDocument/2006/math">
                    <m:r>
                      <a:rPr lang="en-US" altLang="zh-CN" sz="2400" i="1" dirty="0">
                        <a:solidFill>
                          <a:schemeClr val="tx1"/>
                        </a:solidFill>
                        <a:latin typeface="Cambria Math" panose="02040503050406030204" charset="0"/>
                        <a:cs typeface="Cambria Math" panose="02040503050406030204" charset="0"/>
                      </a:rPr>
                      <m:t>𝑀</m:t>
                    </m:r>
                    <m:r>
                      <a:rPr lang="en-US" altLang="zh-CN" sz="2400" i="1" dirty="0">
                        <a:solidFill>
                          <a:schemeClr val="tx1"/>
                        </a:solidFill>
                        <a:latin typeface="Cambria Math" panose="02040503050406030204" charset="0"/>
                        <a:cs typeface="Cambria Math" panose="02040503050406030204" charset="0"/>
                      </a:rPr>
                      <m:t>={</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𝑚</m:t>
                        </m:r>
                      </m:e>
                      <m:sub>
                        <m:r>
                          <a:rPr lang="en-US" altLang="zh-CN" sz="2400" i="1" dirty="0">
                            <a:solidFill>
                              <a:schemeClr val="tx1"/>
                            </a:solidFill>
                            <a:latin typeface="Cambria Math" panose="02040503050406030204" charset="0"/>
                            <a:cs typeface="Cambria Math" panose="02040503050406030204" charset="0"/>
                          </a:rPr>
                          <m:t>1</m:t>
                        </m:r>
                      </m:sub>
                    </m:sSub>
                    <m:r>
                      <a:rPr lang="en-US" altLang="zh-CN" sz="2400" i="1" dirty="0">
                        <a:solidFill>
                          <a:schemeClr val="tx1"/>
                        </a:solidFill>
                        <a:latin typeface="Cambria Math" panose="02040503050406030204" charset="0"/>
                        <a:cs typeface="Cambria Math" panose="02040503050406030204" charset="0"/>
                      </a:rPr>
                      <m:t>,...,</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𝑚</m:t>
                        </m:r>
                      </m:e>
                      <m:sub>
                        <m:r>
                          <a:rPr lang="en-US" altLang="zh-CN" sz="2400" i="1" dirty="0">
                            <a:solidFill>
                              <a:schemeClr val="tx1"/>
                            </a:solidFill>
                            <a:latin typeface="Cambria Math" panose="02040503050406030204" charset="0"/>
                            <a:cs typeface="Cambria Math" panose="02040503050406030204" charset="0"/>
                          </a:rPr>
                          <m:t>𝑖</m:t>
                        </m:r>
                      </m:sub>
                    </m:sSub>
                    <m:r>
                      <a:rPr lang="en-US" altLang="zh-CN" sz="2400" i="1" dirty="0">
                        <a:solidFill>
                          <a:schemeClr val="tx1"/>
                        </a:solidFill>
                        <a:latin typeface="Cambria Math" panose="02040503050406030204" charset="0"/>
                        <a:cs typeface="Cambria Math" panose="02040503050406030204" charset="0"/>
                      </a:rPr>
                      <m:t>}</m:t>
                    </m:r>
                  </m:oMath>
                </a14:m>
                <a:r>
                  <a:rPr lang="zh-CN" altLang="en-US" sz="2400" dirty="0">
                    <a:latin typeface="Cambria Math" panose="02040503050406030204" charset="0"/>
                    <a:cs typeface="Cambria Math" panose="02040503050406030204" charset="0"/>
                    <a:sym typeface="+mn-ea"/>
                  </a:rPr>
                  <a:t>和文本集合</a:t>
                </a:r>
                <a14:m>
                  <m:oMath xmlns:m="http://schemas.openxmlformats.org/officeDocument/2006/math">
                    <m:r>
                      <a:rPr lang="en-US" altLang="zh-CN" sz="2400" i="1" dirty="0">
                        <a:solidFill>
                          <a:schemeClr val="tx1"/>
                        </a:solidFill>
                        <a:latin typeface="Cambria Math" panose="02040503050406030204" charset="0"/>
                        <a:cs typeface="Cambria Math" panose="02040503050406030204" charset="0"/>
                      </a:rPr>
                      <m:t>𝑇</m:t>
                    </m:r>
                    <m:r>
                      <a:rPr lang="en-US" altLang="zh-CN" sz="2400" i="1" dirty="0">
                        <a:solidFill>
                          <a:schemeClr val="tx1"/>
                        </a:solidFill>
                        <a:latin typeface="Cambria Math" panose="02040503050406030204" charset="0"/>
                        <a:cs typeface="Cambria Math" panose="02040503050406030204" charset="0"/>
                      </a:rPr>
                      <m:t>={</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𝑡</m:t>
                        </m:r>
                      </m:e>
                      <m:sub>
                        <m:r>
                          <a:rPr lang="en-US" altLang="zh-CN" sz="2400" i="1" dirty="0">
                            <a:solidFill>
                              <a:schemeClr val="tx1"/>
                            </a:solidFill>
                            <a:latin typeface="Cambria Math" panose="02040503050406030204" charset="0"/>
                            <a:cs typeface="Cambria Math" panose="02040503050406030204" charset="0"/>
                          </a:rPr>
                          <m:t>1</m:t>
                        </m:r>
                      </m:sub>
                    </m:sSub>
                    <m:r>
                      <a:rPr lang="en-US" altLang="zh-CN" sz="2400" i="1" dirty="0">
                        <a:solidFill>
                          <a:schemeClr val="tx1"/>
                        </a:solidFill>
                        <a:latin typeface="Cambria Math" panose="02040503050406030204" charset="0"/>
                        <a:cs typeface="Cambria Math" panose="02040503050406030204" charset="0"/>
                      </a:rPr>
                      <m:t>,...,</m:t>
                    </m:r>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𝑡</m:t>
                        </m:r>
                      </m:e>
                      <m:sub>
                        <m:r>
                          <a:rPr lang="en-US" altLang="zh-CN" sz="2400" i="1" dirty="0">
                            <a:solidFill>
                              <a:schemeClr val="tx1"/>
                            </a:solidFill>
                            <a:latin typeface="Cambria Math" panose="02040503050406030204" charset="0"/>
                            <a:cs typeface="Cambria Math" panose="02040503050406030204" charset="0"/>
                          </a:rPr>
                          <m:t>𝑗</m:t>
                        </m:r>
                      </m:sub>
                    </m:sSub>
                    <m:r>
                      <a:rPr lang="en-US" altLang="zh-CN" sz="2400" i="1" dirty="0">
                        <a:solidFill>
                          <a:schemeClr val="tx1"/>
                        </a:solidFill>
                        <a:latin typeface="Cambria Math" panose="02040503050406030204" charset="0"/>
                        <a:cs typeface="Cambria Math" panose="02040503050406030204" charset="0"/>
                      </a:rPr>
                      <m:t>}</m:t>
                    </m:r>
                  </m:oMath>
                </a14:m>
                <a:endParaRPr lang="en-US" altLang="zh-CN" sz="2400" i="1"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sz="2400" dirty="0">
                    <a:solidFill>
                      <a:schemeClr val="tx1"/>
                    </a:solidFill>
                    <a:latin typeface="Cambria Math" panose="02040503050406030204" charset="0"/>
                    <a:cs typeface="Cambria Math" panose="02040503050406030204" charset="0"/>
                  </a:rPr>
                  <a:t>记内容</a:t>
                </a:r>
                <a:r>
                  <a:rPr lang="zh-CN" altLang="en-US" sz="2400" dirty="0">
                    <a:latin typeface="Cambria Math" panose="02040503050406030204" charset="0"/>
                    <a:cs typeface="Cambria Math" panose="02040503050406030204" charset="0"/>
                    <a:sym typeface="+mn-ea"/>
                  </a:rPr>
                  <a:t>空间为</a:t>
                </a:r>
                <a14:m>
                  <m:oMath xmlns:m="http://schemas.openxmlformats.org/officeDocument/2006/math">
                    <m:r>
                      <a:rPr lang="zh-CN" altLang="en-US" sz="2400" dirty="0">
                        <a:solidFill>
                          <a:schemeClr val="tx1"/>
                        </a:solidFill>
                        <a:latin typeface="Cambria Math" panose="02040503050406030204" charset="0"/>
                        <a:cs typeface="Cambria Math" panose="02040503050406030204" charset="0"/>
                      </a:rPr>
                      <m:t>𝐶</m:t>
                    </m:r>
                  </m:oMath>
                </a14:m>
                <a:r>
                  <a:rPr lang="zh-CN" altLang="en-US" sz="2400" dirty="0">
                    <a:latin typeface="Cambria Math" panose="02040503050406030204" charset="0"/>
                    <a:cs typeface="Cambria Math" panose="02040503050406030204" charset="0"/>
                    <a:sym typeface="+mn-ea"/>
                  </a:rPr>
                  <a:t>（模态间共享），模态空间为</a:t>
                </a:r>
                <a14:m>
                  <m:oMath xmlns:m="http://schemas.openxmlformats.org/officeDocument/2006/math">
                    <m:r>
                      <a:rPr lang="zh-CN" altLang="en-US" sz="2400" dirty="0">
                        <a:solidFill>
                          <a:schemeClr val="tx1"/>
                        </a:solidFill>
                        <a:latin typeface="Cambria Math" panose="02040503050406030204" charset="0"/>
                        <a:cs typeface="Cambria Math" panose="02040503050406030204" charset="0"/>
                      </a:rPr>
                      <m:t>𝑆</m:t>
                    </m:r>
                  </m:oMath>
                </a14:m>
                <a:r>
                  <a:rPr lang="zh-CN" altLang="en-US" sz="2400" dirty="0">
                    <a:latin typeface="Cambria Math" panose="02040503050406030204" charset="0"/>
                    <a:cs typeface="Cambria Math" panose="02040503050406030204" charset="0"/>
                    <a:sym typeface="+mn-ea"/>
                  </a:rPr>
                  <a:t>（特定于模态）</a:t>
                </a:r>
                <a:endParaRPr lang="zh-CN" altLang="en-US" dirty="0">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图像和文本均描述了模态特定于模态共享的信息</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𝑀</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𝑀</m:t>
                        </m:r>
                      </m:e>
                      <m:sub>
                        <m:r>
                          <a:rPr lang="en-US" altLang="zh-CN" i="1" dirty="0">
                            <a:solidFill>
                              <a:schemeClr val="tx1"/>
                            </a:solidFill>
                            <a:latin typeface="Cambria Math" panose="02040503050406030204" charset="0"/>
                            <a:cs typeface="Cambria Math" panose="02040503050406030204" charset="0"/>
                          </a:rPr>
                          <m:t>𝑆</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𝑀</m:t>
                        </m:r>
                      </m:e>
                      <m:sub>
                        <m:r>
                          <a:rPr lang="en-US" altLang="zh-CN" i="1" dirty="0">
                            <a:solidFill>
                              <a:schemeClr val="tx1"/>
                            </a:solidFill>
                            <a:latin typeface="Cambria Math" panose="02040503050406030204" charset="0"/>
                            <a:cs typeface="Cambria Math" panose="02040503050406030204" charset="0"/>
                          </a:rPr>
                          <m:t>𝐶</m:t>
                        </m:r>
                      </m:sub>
                    </m:sSub>
                  </m:oMath>
                </a14:m>
                <a:r>
                  <a:rPr lang="zh-CN" altLang="en-US" dirty="0">
                    <a:solidFill>
                      <a:schemeClr val="tx1"/>
                    </a:solidFill>
                    <a:latin typeface="Cambria Math" panose="02040503050406030204" charset="0"/>
                    <a:cs typeface="Cambria Math" panose="02040503050406030204" charset="0"/>
                  </a:rPr>
                  <a:t>，</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𝑇</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𝑆</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𝑇</m:t>
                        </m:r>
                      </m:e>
                      <m:sub>
                        <m:r>
                          <a:rPr lang="en-US" altLang="zh-CN" i="1" dirty="0">
                            <a:solidFill>
                              <a:schemeClr val="tx1"/>
                            </a:solidFill>
                            <a:latin typeface="Cambria Math" panose="02040503050406030204" charset="0"/>
                            <a:cs typeface="Cambria Math" panose="02040503050406030204" charset="0"/>
                          </a:rPr>
                          <m:t>𝐶</m:t>
                        </m:r>
                      </m:sub>
                    </m:sSub>
                  </m:oMath>
                </a14:m>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r>
                  <a:rPr lang="zh-CN" altLang="en-US" sz="2400" dirty="0">
                    <a:latin typeface="Cambria Math" panose="02040503050406030204" charset="0"/>
                    <a:cs typeface="Cambria Math" panose="02040503050406030204" charset="0"/>
                    <a:sym typeface="+mn-ea"/>
                  </a:rPr>
                  <a:t>对于特定的文本</a:t>
                </a:r>
                <a:r>
                  <a:rPr lang="zh-CN" altLang="en-US" sz="2400" dirty="0">
                    <a:latin typeface="Cambria Math" panose="02040503050406030204" charset="0"/>
                    <a:cs typeface="Cambria Math" panose="02040503050406030204" charset="0"/>
                    <a:sym typeface="+mn-ea"/>
                  </a:rPr>
                  <a:t>和图像</a:t>
                </a:r>
                <a:r>
                  <a:rPr lang="zh-CN" altLang="en-US" sz="2400" dirty="0">
                    <a:latin typeface="Cambria Math" panose="02040503050406030204" charset="0"/>
                    <a:cs typeface="Cambria Math" panose="02040503050406030204" charset="0"/>
                    <a:sym typeface="+mn-ea"/>
                  </a:rPr>
                  <a:t>，提取初始特征向量为</a:t>
                </a:r>
                <a14:m>
                  <m:oMath xmlns:m="http://schemas.openxmlformats.org/officeDocument/2006/math">
                    <m:r>
                      <a:rPr lang="en-US" altLang="zh-CN" sz="2400" i="1" dirty="0">
                        <a:solidFill>
                          <a:schemeClr val="tx1"/>
                        </a:solidFill>
                        <a:latin typeface="Cambria Math" panose="02040503050406030204" charset="0"/>
                        <a:cs typeface="Cambria Math" panose="02040503050406030204" charset="0"/>
                      </a:rPr>
                      <m:t>𝑡</m:t>
                    </m:r>
                    <m:r>
                      <a:rPr lang="en-US" altLang="zh-CN" sz="2400" i="1" dirty="0">
                        <a:solidFill>
                          <a:schemeClr val="tx1"/>
                        </a:solidFill>
                        <a:latin typeface="Cambria Math" panose="02040503050406030204" charset="0"/>
                        <a:cs typeface="Cambria Math" panose="02040503050406030204" charset="0"/>
                      </a:rPr>
                      <m:t>,</m:t>
                    </m:r>
                    <m:r>
                      <a:rPr lang="en-US" altLang="zh-CN" sz="2400" i="1" dirty="0">
                        <a:solidFill>
                          <a:schemeClr val="tx1"/>
                        </a:solidFill>
                        <a:latin typeface="Cambria Math" panose="02040503050406030204" charset="0"/>
                        <a:cs typeface="Cambria Math" panose="02040503050406030204" charset="0"/>
                      </a:rPr>
                      <m:t>𝑚</m:t>
                    </m:r>
                  </m:oMath>
                </a14:m>
                <a:endParaRPr lang="zh-CN" altLang="en-US" sz="2400" dirty="0">
                  <a:solidFill>
                    <a:schemeClr val="tx1"/>
                  </a:solidFill>
                  <a:latin typeface="Cambria Math" panose="02040503050406030204" charset="0"/>
                  <a:cs typeface="Cambria Math" panose="02040503050406030204" charset="0"/>
                </a:endParaRPr>
              </a:p>
              <a:p>
                <a:pPr marL="1143000" lvl="2" indent="-228600" fontAlgn="auto">
                  <a:lnSpc>
                    <a:spcPct val="120000"/>
                  </a:lnSpc>
                  <a:buFont typeface="Arial" panose="020B0604020202020204" pitchFamily="34" charset="0"/>
                  <a:buChar char="•"/>
                </a:pPr>
                <a:r>
                  <a:rPr lang="zh-CN" altLang="en-US" sz="2400" dirty="0">
                    <a:latin typeface="Cambria Math" panose="02040503050406030204" charset="0"/>
                    <a:cs typeface="Cambria Math" panose="02040503050406030204" charset="0"/>
                    <a:sym typeface="+mn-ea"/>
                  </a:rPr>
                  <a:t>通过不同的模态编码器</a:t>
                </a:r>
                <a14:m>
                  <m:oMath xmlns:m="http://schemas.openxmlformats.org/officeDocument/2006/math">
                    <m:sSubSup>
                      <m:sSubSupPr>
                        <m:ctrlPr>
                          <a:rPr lang="en-US" altLang="zh-CN" sz="2400" i="1" dirty="0">
                            <a:solidFill>
                              <a:schemeClr val="tx1"/>
                            </a:solidFill>
                            <a:latin typeface="Cambria Math" panose="02040503050406030204" charset="0"/>
                            <a:cs typeface="Cambria Math" panose="02040503050406030204" charset="0"/>
                          </a:rPr>
                        </m:ctrlPr>
                      </m:sSubSupPr>
                      <m:e>
                        <m:r>
                          <a:rPr lang="en-US" altLang="zh-CN" sz="2400" i="1" dirty="0">
                            <a:solidFill>
                              <a:schemeClr val="tx1"/>
                            </a:solidFill>
                            <a:latin typeface="Cambria Math" panose="02040503050406030204" charset="0"/>
                            <a:cs typeface="Cambria Math" panose="02040503050406030204" charset="0"/>
                          </a:rPr>
                          <m:t>𝐸</m:t>
                        </m:r>
                      </m:e>
                      <m:sub>
                        <m:r>
                          <a:rPr lang="en-US" altLang="zh-CN" sz="2400" i="1" dirty="0">
                            <a:solidFill>
                              <a:schemeClr val="tx1"/>
                            </a:solidFill>
                            <a:latin typeface="Cambria Math" panose="02040503050406030204" charset="0"/>
                            <a:cs typeface="Cambria Math" panose="02040503050406030204" charset="0"/>
                          </a:rPr>
                          <m:t>𝑆</m:t>
                        </m:r>
                      </m:sub>
                      <m:sup>
                        <m:r>
                          <a:rPr lang="en-US" altLang="zh-CN" sz="2400" i="1" dirty="0">
                            <a:solidFill>
                              <a:schemeClr val="tx1"/>
                            </a:solidFill>
                            <a:latin typeface="Cambria Math" panose="02040503050406030204" charset="0"/>
                            <a:cs typeface="Cambria Math" panose="02040503050406030204" charset="0"/>
                          </a:rPr>
                          <m:t>𝑇</m:t>
                        </m:r>
                      </m:sup>
                    </m:sSubSup>
                  </m:oMath>
                </a14:m>
                <a:r>
                  <a:rPr lang="zh-CN" altLang="en-US" sz="2400" dirty="0">
                    <a:latin typeface="Cambria Math" panose="02040503050406030204" charset="0"/>
                    <a:cs typeface="Cambria Math" panose="02040503050406030204" charset="0"/>
                    <a:sym typeface="+mn-ea"/>
                  </a:rPr>
                  <a:t>和</a:t>
                </a:r>
                <a14:m>
                  <m:oMath xmlns:m="http://schemas.openxmlformats.org/officeDocument/2006/math">
                    <m:sSubSup>
                      <m:sSubSupPr>
                        <m:ctrlPr>
                          <a:rPr lang="en-US" altLang="zh-CN" sz="2400" i="1" dirty="0">
                            <a:solidFill>
                              <a:schemeClr val="tx1"/>
                            </a:solidFill>
                            <a:latin typeface="Cambria Math" panose="02040503050406030204" charset="0"/>
                            <a:cs typeface="Cambria Math" panose="02040503050406030204" charset="0"/>
                          </a:rPr>
                        </m:ctrlPr>
                      </m:sSubSupPr>
                      <m:e>
                        <m:r>
                          <a:rPr lang="en-US" altLang="zh-CN" sz="2400" i="1" dirty="0">
                            <a:solidFill>
                              <a:schemeClr val="tx1"/>
                            </a:solidFill>
                            <a:latin typeface="Cambria Math" panose="02040503050406030204" charset="0"/>
                            <a:cs typeface="Cambria Math" panose="02040503050406030204" charset="0"/>
                          </a:rPr>
                          <m:t>𝐸</m:t>
                        </m:r>
                      </m:e>
                      <m:sub>
                        <m:r>
                          <a:rPr lang="en-US" altLang="zh-CN" sz="2400" i="1" dirty="0">
                            <a:solidFill>
                              <a:schemeClr val="tx1"/>
                            </a:solidFill>
                            <a:latin typeface="Cambria Math" panose="02040503050406030204" charset="0"/>
                            <a:cs typeface="Cambria Math" panose="02040503050406030204" charset="0"/>
                          </a:rPr>
                          <m:t>𝑆</m:t>
                        </m:r>
                      </m:sub>
                      <m:sup>
                        <m:r>
                          <a:rPr lang="en-US" altLang="zh-CN" sz="2400" i="1" dirty="0">
                            <a:solidFill>
                              <a:schemeClr val="tx1"/>
                            </a:solidFill>
                            <a:latin typeface="Cambria Math" panose="02040503050406030204" charset="0"/>
                            <a:cs typeface="Cambria Math" panose="02040503050406030204" charset="0"/>
                          </a:rPr>
                          <m:t>𝐶</m:t>
                        </m:r>
                      </m:sup>
                    </m:sSubSup>
                    <m:r>
                      <a:rPr lang="en-US" altLang="zh-CN" sz="2400" i="1" dirty="0">
                        <a:solidFill>
                          <a:schemeClr val="tx1"/>
                        </a:solidFill>
                        <a:latin typeface="Cambria Math" panose="02040503050406030204" charset="0"/>
                        <a:cs typeface="Cambria Math" panose="02040503050406030204" charset="0"/>
                      </a:rPr>
                      <m:t>获得</m:t>
                    </m:r>
                  </m:oMath>
                </a14:m>
                <a:r>
                  <a:rPr lang="zh-CN" altLang="en-US" sz="2400" dirty="0">
                    <a:latin typeface="Cambria Math" panose="02040503050406030204" charset="0"/>
                    <a:cs typeface="Cambria Math" panose="02040503050406030204" charset="0"/>
                    <a:sym typeface="+mn-ea"/>
                  </a:rPr>
                  <a:t>模态特征向量</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𝑡</m:t>
                        </m:r>
                      </m:e>
                      <m:sub>
                        <m:r>
                          <a:rPr lang="en-US" altLang="zh-CN" sz="2400" i="1" dirty="0">
                            <a:solidFill>
                              <a:schemeClr val="tx1"/>
                            </a:solidFill>
                            <a:latin typeface="Cambria Math" panose="02040503050406030204" charset="0"/>
                            <a:cs typeface="Cambria Math" panose="02040503050406030204" charset="0"/>
                          </a:rPr>
                          <m:t>𝑠</m:t>
                        </m:r>
                      </m:sub>
                    </m:sSub>
                  </m:oMath>
                </a14:m>
                <a:r>
                  <a:rPr lang="zh-CN" altLang="en-US" sz="2400" dirty="0">
                    <a:latin typeface="Cambria Math" panose="02040503050406030204" charset="0"/>
                    <a:cs typeface="Cambria Math" panose="02040503050406030204" charset="0"/>
                    <a:sym typeface="+mn-ea"/>
                  </a:rPr>
                  <a:t>和</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𝑚</m:t>
                        </m:r>
                      </m:e>
                      <m:sub>
                        <m:r>
                          <a:rPr lang="en-US" altLang="zh-CN" sz="2400" i="1" dirty="0">
                            <a:solidFill>
                              <a:schemeClr val="tx1"/>
                            </a:solidFill>
                            <a:latin typeface="Cambria Math" panose="02040503050406030204" charset="0"/>
                            <a:cs typeface="Cambria Math" panose="02040503050406030204" charset="0"/>
                          </a:rPr>
                          <m:t>𝑠</m:t>
                        </m:r>
                      </m:sub>
                    </m:sSub>
                  </m:oMath>
                </a14:m>
                <a:endParaRPr lang="en-US" altLang="zh-CN" sz="2400" i="1" dirty="0">
                  <a:solidFill>
                    <a:schemeClr val="tx1"/>
                  </a:solidFill>
                  <a:latin typeface="Cambria Math" panose="02040503050406030204" charset="0"/>
                  <a:cs typeface="Cambria Math" panose="02040503050406030204" charset="0"/>
                </a:endParaRPr>
              </a:p>
              <a:p>
                <a:pPr marL="1143000" lvl="2" indent="-228600" fontAlgn="auto">
                  <a:lnSpc>
                    <a:spcPct val="120000"/>
                  </a:lnSpc>
                  <a:buFont typeface="Arial" panose="020B0604020202020204" pitchFamily="34" charset="0"/>
                  <a:buChar char="•"/>
                </a:pPr>
                <a:r>
                  <a:rPr lang="zh-CN" altLang="en-US" sz="2400" dirty="0">
                    <a:latin typeface="Cambria Math" panose="02040503050406030204" charset="0"/>
                    <a:cs typeface="Cambria Math" panose="02040503050406030204" charset="0"/>
                    <a:sym typeface="+mn-ea"/>
                  </a:rPr>
                  <a:t>通过共享的内容编码器</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𝐸</m:t>
                        </m:r>
                      </m:e>
                      <m:sub>
                        <m:r>
                          <a:rPr lang="en-US" altLang="zh-CN" sz="2400" i="1" dirty="0">
                            <a:solidFill>
                              <a:schemeClr val="tx1"/>
                            </a:solidFill>
                            <a:latin typeface="Cambria Math" panose="02040503050406030204" charset="0"/>
                            <a:cs typeface="Cambria Math" panose="02040503050406030204" charset="0"/>
                          </a:rPr>
                          <m:t>𝐶</m:t>
                        </m:r>
                      </m:sub>
                    </m:sSub>
                  </m:oMath>
                </a14:m>
                <a:r>
                  <a:rPr lang="zh-CN" altLang="en-US" sz="2400" dirty="0">
                    <a:latin typeface="Cambria Math" panose="02040503050406030204" charset="0"/>
                    <a:cs typeface="Cambria Math" panose="02040503050406030204" charset="0"/>
                    <a:sym typeface="+mn-ea"/>
                  </a:rPr>
                  <a:t>获得内容特征向量</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𝑡</m:t>
                        </m:r>
                      </m:e>
                      <m:sub>
                        <m:r>
                          <a:rPr lang="en-US" altLang="zh-CN" sz="2400" i="1" dirty="0">
                            <a:solidFill>
                              <a:schemeClr val="tx1"/>
                            </a:solidFill>
                            <a:latin typeface="Cambria Math" panose="02040503050406030204" charset="0"/>
                            <a:cs typeface="Cambria Math" panose="02040503050406030204" charset="0"/>
                          </a:rPr>
                          <m:t>𝑐</m:t>
                        </m:r>
                      </m:sub>
                    </m:sSub>
                  </m:oMath>
                </a14:m>
                <a:r>
                  <a:rPr lang="zh-CN" altLang="en-US" sz="2400" dirty="0">
                    <a:latin typeface="Cambria Math" panose="02040503050406030204" charset="0"/>
                    <a:cs typeface="Cambria Math" panose="02040503050406030204" charset="0"/>
                    <a:sym typeface="+mn-ea"/>
                  </a:rPr>
                  <a:t>和</a:t>
                </a:r>
                <a14:m>
                  <m:oMath xmlns:m="http://schemas.openxmlformats.org/officeDocument/2006/math">
                    <m:sSub>
                      <m:sSubPr>
                        <m:ctrlPr>
                          <a:rPr lang="en-US" altLang="zh-CN" sz="2400" i="1" dirty="0">
                            <a:solidFill>
                              <a:schemeClr val="tx1"/>
                            </a:solidFill>
                            <a:latin typeface="Cambria Math" panose="02040503050406030204" charset="0"/>
                            <a:cs typeface="Cambria Math" panose="02040503050406030204" charset="0"/>
                          </a:rPr>
                        </m:ctrlPr>
                      </m:sSubPr>
                      <m:e>
                        <m:r>
                          <a:rPr lang="en-US" altLang="zh-CN" sz="2400" i="1" dirty="0">
                            <a:solidFill>
                              <a:schemeClr val="tx1"/>
                            </a:solidFill>
                            <a:latin typeface="Cambria Math" panose="02040503050406030204" charset="0"/>
                            <a:cs typeface="Cambria Math" panose="02040503050406030204" charset="0"/>
                          </a:rPr>
                          <m:t>𝑚</m:t>
                        </m:r>
                      </m:e>
                      <m:sub>
                        <m:r>
                          <a:rPr lang="en-US" altLang="zh-CN" sz="2400" i="1" dirty="0">
                            <a:solidFill>
                              <a:schemeClr val="tx1"/>
                            </a:solidFill>
                            <a:latin typeface="Cambria Math" panose="02040503050406030204" charset="0"/>
                            <a:cs typeface="Cambria Math" panose="02040503050406030204" charset="0"/>
                          </a:rPr>
                          <m:t>𝑐</m:t>
                        </m:r>
                      </m:sub>
                    </m:sSub>
                  </m:oMath>
                </a14:m>
                <a:endParaRPr lang="en-US" altLang="zh-CN" sz="2400" i="1"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sz="2800" dirty="0">
                    <a:sym typeface="+mn-ea"/>
                  </a:rPr>
                  <a:t>Construct Parallel Modality Spaces</a:t>
                </a:r>
                <a:r>
                  <a:rPr lang="zh-CN" altLang="en-US" sz="2800" dirty="0">
                    <a:sym typeface="+mn-ea"/>
                  </a:rPr>
                  <a:t>：设计两个平行的模态空间</a:t>
                </a:r>
                <a:endParaRPr lang="zh-CN" altLang="en-US" sz="2800" dirty="0">
                  <a:sym typeface="+mn-ea"/>
                </a:endParaRPr>
              </a:p>
              <a:p>
                <a:pPr marL="685800" lvl="1" indent="-228600" fontAlgn="auto">
                  <a:lnSpc>
                    <a:spcPct val="12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假设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𝑡</m:t>
                        </m:r>
                      </m:e>
                      <m:sub>
                        <m:r>
                          <a:rPr lang="en-US" altLang="zh-CN" i="1" dirty="0">
                            <a:solidFill>
                              <a:schemeClr val="tx1"/>
                            </a:solidFill>
                            <a:latin typeface="Cambria Math" panose="02040503050406030204" charset="0"/>
                            <a:cs typeface="Cambria Math" panose="02040503050406030204" charset="0"/>
                          </a:rPr>
                          <m:t>𝑠</m:t>
                        </m:r>
                      </m:sub>
                    </m:sSub>
                  </m:oMath>
                </a14:m>
                <a:r>
                  <a:rPr lang="zh-CN" altLang="en-US" dirty="0">
                    <a:solidFill>
                      <a:schemeClr val="tx1"/>
                    </a:solidFill>
                    <a:latin typeface="Cambria Math" panose="02040503050406030204" charset="0"/>
                    <a:cs typeface="Cambria Math" panose="02040503050406030204" charset="0"/>
                  </a:rPr>
                  <a:t>和</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𝑡</m:t>
                        </m:r>
                      </m:e>
                      <m:sub>
                        <m:r>
                          <a:rPr lang="en-US" altLang="zh-CN" i="1" dirty="0">
                            <a:solidFill>
                              <a:schemeClr val="tx1"/>
                            </a:solidFill>
                            <a:latin typeface="Cambria Math" panose="02040503050406030204" charset="0"/>
                            <a:cs typeface="Cambria Math" panose="02040503050406030204" charset="0"/>
                          </a:rPr>
                          <m:t>𝑐</m:t>
                        </m:r>
                      </m:sub>
                    </m:sSub>
                  </m:oMath>
                </a14:m>
                <a:r>
                  <a:rPr lang="zh-CN" altLang="en-US" dirty="0">
                    <a:solidFill>
                      <a:schemeClr val="tx1"/>
                    </a:solidFill>
                    <a:latin typeface="Cambria Math" panose="02040503050406030204" charset="0"/>
                    <a:cs typeface="Cambria Math" panose="02040503050406030204" charset="0"/>
                  </a:rPr>
                  <a:t>可以重构</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𝑡</m:t>
                    </m:r>
                  </m:oMath>
                </a14:m>
                <a:r>
                  <a:rPr lang="zh-CN" altLang="en-US" dirty="0">
                    <a:solidFill>
                      <a:schemeClr val="tx1"/>
                    </a:solidFill>
                    <a:latin typeface="Cambria Math" panose="02040503050406030204" charset="0"/>
                    <a:cs typeface="Cambria Math" panose="02040503050406030204" charset="0"/>
                  </a:rPr>
                  <a:t>，</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𝑚</m:t>
                        </m:r>
                      </m:e>
                      <m:sub>
                        <m:r>
                          <a:rPr lang="en-US" altLang="zh-CN" i="1" dirty="0">
                            <a:solidFill>
                              <a:schemeClr val="tx1"/>
                            </a:solidFill>
                            <a:latin typeface="Cambria Math" panose="02040503050406030204" charset="0"/>
                            <a:cs typeface="Cambria Math" panose="02040503050406030204" charset="0"/>
                          </a:rPr>
                          <m:t>𝑠</m:t>
                        </m:r>
                      </m:sub>
                    </m:sSub>
                  </m:oMath>
                </a14:m>
                <a:r>
                  <a:rPr lang="zh-CN" altLang="en-US" dirty="0">
                    <a:solidFill>
                      <a:schemeClr val="tx1"/>
                    </a:solidFill>
                    <a:latin typeface="Cambria Math" panose="02040503050406030204" charset="0"/>
                    <a:cs typeface="Cambria Math" panose="02040503050406030204" charset="0"/>
                  </a:rPr>
                  <a:t>和</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𝑚</m:t>
                        </m:r>
                      </m:e>
                      <m:sub>
                        <m:r>
                          <a:rPr lang="en-US" altLang="zh-CN" i="1" dirty="0">
                            <a:solidFill>
                              <a:schemeClr val="tx1"/>
                            </a:solidFill>
                            <a:latin typeface="Cambria Math" panose="02040503050406030204" charset="0"/>
                            <a:cs typeface="Cambria Math" panose="02040503050406030204" charset="0"/>
                          </a:rPr>
                          <m:t>𝑐</m:t>
                        </m:r>
                      </m:sub>
                    </m:sSub>
                  </m:oMath>
                </a14:m>
                <a:r>
                  <a:rPr lang="zh-CN" altLang="en-US" dirty="0">
                    <a:solidFill>
                      <a:schemeClr val="tx1"/>
                    </a:solidFill>
                    <a:latin typeface="Cambria Math" panose="02040503050406030204" charset="0"/>
                    <a:cs typeface="Cambria Math" panose="02040503050406030204" charset="0"/>
                  </a:rPr>
                  <a:t>可以重构</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𝑚</m:t>
                    </m:r>
                  </m:oMath>
                </a14:m>
                <a:r>
                  <a:rPr lang="zh-CN" altLang="en-US" dirty="0">
                    <a:solidFill>
                      <a:schemeClr val="tx1"/>
                    </a:solidFill>
                    <a:latin typeface="Cambria Math" panose="02040503050406030204" charset="0"/>
                    <a:cs typeface="Cambria Math" panose="02040503050406030204" charset="0"/>
                  </a:rPr>
                  <a:t>，采用两个</a:t>
                </a:r>
                <a:r>
                  <a:rPr lang="en-US" altLang="zh-CN" dirty="0">
                    <a:solidFill>
                      <a:schemeClr val="tx1"/>
                    </a:solidFill>
                    <a:latin typeface="Cambria Math" panose="02040503050406030204" charset="0"/>
                    <a:cs typeface="Cambria Math" panose="02040503050406030204" charset="0"/>
                  </a:rPr>
                  <a:t>Decoder</a:t>
                </a:r>
                <a:r>
                  <a:rPr lang="zh-CN" altLang="en-US" dirty="0">
                    <a:solidFill>
                      <a:schemeClr val="tx1"/>
                    </a:solidFill>
                    <a:latin typeface="Cambria Math" panose="02040503050406030204" charset="0"/>
                    <a:cs typeface="Cambria Math" panose="02040503050406030204" charset="0"/>
                  </a:rPr>
                  <a:t>进行重构：</a:t>
                </a: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endParaRPr lang="zh-CN" altLang="en-US" dirty="0">
                  <a:solidFill>
                    <a:schemeClr val="tx1"/>
                  </a:solidFill>
                  <a:latin typeface="Cambria Math" panose="02040503050406030204" charset="0"/>
                  <a:cs typeface="Cambria Math" panose="02040503050406030204" charset="0"/>
                </a:endParaRPr>
              </a:p>
              <a:p>
                <a:pPr marL="685800" lvl="1" indent="-228600" fontAlgn="auto">
                  <a:lnSpc>
                    <a:spcPct val="120000"/>
                  </a:lnSpc>
                  <a:buFont typeface="Arial" panose="020B0604020202020204" pitchFamily="34" charset="0"/>
                  <a:buChar char="•"/>
                </a:pPr>
                <a:r>
                  <a:rPr lang="zh-CN" altLang="en-US" dirty="0">
                    <a:solidFill>
                      <a:schemeClr val="tx1"/>
                    </a:solidFill>
                    <a:latin typeface="Cambria Math" panose="02040503050406030204" charset="0"/>
                    <a:cs typeface="Cambria Math" panose="02040503050406030204" charset="0"/>
                  </a:rPr>
                  <a:t>另外，基于内容特征采用传统的排序损失：</a:t>
                </a: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grpSp>
        <p:nvGrpSpPr>
          <p:cNvPr id="8" name="组合 7"/>
          <p:cNvGrpSpPr/>
          <p:nvPr/>
        </p:nvGrpSpPr>
        <p:grpSpPr>
          <a:xfrm>
            <a:off x="2975610" y="2586990"/>
            <a:ext cx="6240780" cy="944880"/>
            <a:chOff x="4686" y="6246"/>
            <a:chExt cx="9828" cy="1488"/>
          </a:xfrm>
        </p:grpSpPr>
        <p:pic>
          <p:nvPicPr>
            <p:cNvPr id="2" name="图片 1"/>
            <p:cNvPicPr>
              <a:picLocks noChangeAspect="1"/>
            </p:cNvPicPr>
            <p:nvPr/>
          </p:nvPicPr>
          <p:blipFill>
            <a:blip r:embed="rId2"/>
            <a:stretch>
              <a:fillRect/>
            </a:stretch>
          </p:blipFill>
          <p:spPr>
            <a:xfrm>
              <a:off x="5528" y="6246"/>
              <a:ext cx="3000" cy="672"/>
            </a:xfrm>
            <a:prstGeom prst="rect">
              <a:avLst/>
            </a:prstGeom>
          </p:spPr>
        </p:pic>
        <p:pic>
          <p:nvPicPr>
            <p:cNvPr id="3" name="图片 2"/>
            <p:cNvPicPr>
              <a:picLocks noChangeAspect="1"/>
            </p:cNvPicPr>
            <p:nvPr/>
          </p:nvPicPr>
          <p:blipFill>
            <a:blip r:embed="rId3"/>
            <a:stretch>
              <a:fillRect/>
            </a:stretch>
          </p:blipFill>
          <p:spPr>
            <a:xfrm>
              <a:off x="9406" y="6294"/>
              <a:ext cx="3648" cy="624"/>
            </a:xfrm>
            <a:prstGeom prst="rect">
              <a:avLst/>
            </a:prstGeom>
          </p:spPr>
        </p:pic>
        <p:pic>
          <p:nvPicPr>
            <p:cNvPr id="5" name="图片 4"/>
            <p:cNvPicPr>
              <a:picLocks noChangeAspect="1"/>
            </p:cNvPicPr>
            <p:nvPr/>
          </p:nvPicPr>
          <p:blipFill>
            <a:blip r:embed="rId4"/>
            <a:stretch>
              <a:fillRect/>
            </a:stretch>
          </p:blipFill>
          <p:spPr>
            <a:xfrm>
              <a:off x="4686" y="6918"/>
              <a:ext cx="9828" cy="816"/>
            </a:xfrm>
            <a:prstGeom prst="rect">
              <a:avLst/>
            </a:prstGeom>
          </p:spPr>
        </p:pic>
      </p:grpSp>
      <p:pic>
        <p:nvPicPr>
          <p:cNvPr id="7" name="图片 6"/>
          <p:cNvPicPr>
            <a:picLocks noChangeAspect="1"/>
          </p:cNvPicPr>
          <p:nvPr/>
        </p:nvPicPr>
        <p:blipFill>
          <a:blip r:embed="rId5"/>
          <a:stretch>
            <a:fillRect/>
          </a:stretch>
        </p:blipFill>
        <p:spPr>
          <a:xfrm>
            <a:off x="2975610" y="4338320"/>
            <a:ext cx="7239000" cy="1577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Mutual Information Hunter</a:t>
                </a:r>
                <a:r>
                  <a:rPr lang="zh-CN" altLang="en-US" dirty="0"/>
                  <a:t>：获取互信息</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rPr>
                  <a:t>对于两个模态</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𝑋</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𝑌</m:t>
                    </m:r>
                  </m:oMath>
                </a14:m>
                <a:r>
                  <a:rPr lang="zh-CN" altLang="en-US" dirty="0">
                    <a:solidFill>
                      <a:schemeClr val="tx1"/>
                    </a:solidFill>
                    <a:latin typeface="Cambria Math" panose="02040503050406030204" charset="0"/>
                    <a:cs typeface="Cambria Math" panose="02040503050406030204" charset="0"/>
                  </a:rPr>
                  <a:t>，可以将匹配问题视为最优化问题：</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sz="2000" dirty="0">
                    <a:solidFill>
                      <a:schemeClr val="tx1"/>
                    </a:solidFill>
                    <a:latin typeface="Cambria Math" panose="02040503050406030204" charset="0"/>
                    <a:cs typeface="Cambria Math" panose="02040503050406030204" charset="0"/>
                  </a:rPr>
                  <a:t>其中，</a:t>
                </a:r>
                <a14:m>
                  <m:oMath xmlns:m="http://schemas.openxmlformats.org/officeDocument/2006/math">
                    <m:sSup>
                      <m:sSupPr>
                        <m:ctrlPr>
                          <a:rPr lang="en-US" altLang="zh-CN" sz="2000" i="1" dirty="0">
                            <a:solidFill>
                              <a:schemeClr val="tx1"/>
                            </a:solidFill>
                            <a:latin typeface="Cambria Math" panose="02040503050406030204" charset="0"/>
                            <a:cs typeface="Cambria Math" panose="02040503050406030204" charset="0"/>
                          </a:rPr>
                        </m:ctrlPr>
                      </m:sSupPr>
                      <m:e>
                        <m:r>
                          <a:rPr lang="en-US" altLang="zh-CN" sz="2000" i="1" dirty="0">
                            <a:solidFill>
                              <a:schemeClr val="tx1"/>
                            </a:solidFill>
                            <a:latin typeface="Cambria Math" panose="02040503050406030204" charset="0"/>
                            <a:cs typeface="Cambria Math" panose="02040503050406030204" charset="0"/>
                          </a:rPr>
                          <m:t>𝑌</m:t>
                        </m:r>
                      </m:e>
                      <m:sup>
                        <m:r>
                          <a:rPr lang="en-US" altLang="zh-CN" sz="2000" i="1" dirty="0">
                            <a:solidFill>
                              <a:schemeClr val="tx1"/>
                            </a:solidFill>
                            <a:latin typeface="Cambria Math" panose="02040503050406030204" charset="0"/>
                            <a:cs typeface="Cambria Math" panose="02040503050406030204" charset="0"/>
                          </a:rPr>
                          <m:t>∗</m:t>
                        </m:r>
                      </m:sup>
                    </m:sSup>
                  </m:oMath>
                </a14:m>
                <a:r>
                  <a:rPr lang="zh-CN" altLang="en-US" sz="2000" dirty="0">
                    <a:solidFill>
                      <a:schemeClr val="tx1"/>
                    </a:solidFill>
                    <a:latin typeface="Cambria Math" panose="02040503050406030204" charset="0"/>
                    <a:cs typeface="Cambria Math" panose="02040503050406030204" charset="0"/>
                  </a:rPr>
                  <a:t>为最相关的样本，</a:t>
                </a:r>
                <a14:m>
                  <m:oMath xmlns:m="http://schemas.openxmlformats.org/officeDocument/2006/math">
                    <m:r>
                      <a:rPr lang="en-US" altLang="zh-CN" sz="2000" i="1" dirty="0">
                        <a:solidFill>
                          <a:schemeClr val="tx1"/>
                        </a:solidFill>
                        <a:latin typeface="Cambria Math" panose="02040503050406030204" charset="0"/>
                        <a:cs typeface="Cambria Math" panose="02040503050406030204" charset="0"/>
                      </a:rPr>
                      <m:t>𝐺</m:t>
                    </m:r>
                  </m:oMath>
                </a14:m>
                <a:r>
                  <a:rPr lang="zh-CN" altLang="en-US" sz="2000" dirty="0">
                    <a:solidFill>
                      <a:schemeClr val="tx1"/>
                    </a:solidFill>
                    <a:latin typeface="Cambria Math" panose="02040503050406030204" charset="0"/>
                    <a:cs typeface="Cambria Math" panose="02040503050406030204" charset="0"/>
                  </a:rPr>
                  <a:t>为模态间相似度函数</a:t>
                </a: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若从分布的角度分析问题，模型将不受</a:t>
                </a:r>
                <a:r>
                  <a:rPr lang="en-US" altLang="zh-CN" dirty="0">
                    <a:solidFill>
                      <a:schemeClr val="tx1"/>
                    </a:solidFill>
                    <a:latin typeface="Cambria Math" panose="02040503050406030204" charset="0"/>
                    <a:cs typeface="Cambria Math" panose="02040503050406030204" charset="0"/>
                  </a:rPr>
                  <a:t>modality gap</a:t>
                </a:r>
                <a:r>
                  <a:rPr lang="zh-CN" altLang="en-US" dirty="0">
                    <a:solidFill>
                      <a:schemeClr val="tx1"/>
                    </a:solidFill>
                    <a:latin typeface="Cambria Math" panose="02040503050406030204" charset="0"/>
                    <a:cs typeface="Cambria Math" panose="02040503050406030204" charset="0"/>
                  </a:rPr>
                  <a:t>的影响</a:t>
                </a:r>
                <a:endParaRPr lang="zh-CN" altLang="en-US" dirty="0">
                  <a:solidFill>
                    <a:schemeClr val="tx1"/>
                  </a:solidFill>
                  <a:latin typeface="Cambria Math" panose="02040503050406030204" charset="0"/>
                  <a:cs typeface="Cambria Math" panose="02040503050406030204" charset="0"/>
                </a:endParaRPr>
              </a:p>
              <a:p>
                <a:pPr lvl="1" fontAlgn="auto">
                  <a:lnSpc>
                    <a:spcPct val="120000"/>
                  </a:lnSpc>
                </a:pPr>
                <a:r>
                  <a:rPr lang="zh-CN" altLang="en-US" dirty="0">
                    <a:solidFill>
                      <a:schemeClr val="tx1"/>
                    </a:solidFill>
                    <a:latin typeface="Cambria Math" panose="02040503050406030204" charset="0"/>
                    <a:cs typeface="Cambria Math" panose="02040503050406030204" charset="0"/>
                  </a:rPr>
                  <a:t>互信息</a:t>
                </a:r>
                <a:r>
                  <a:rPr lang="en-US" altLang="zh-CN" dirty="0">
                    <a:solidFill>
                      <a:schemeClr val="tx1"/>
                    </a:solidFill>
                    <a:latin typeface="Cambria Math" panose="02040503050406030204" charset="0"/>
                    <a:cs typeface="Cambria Math" panose="02040503050406030204" charset="0"/>
                  </a:rPr>
                  <a:t>MI</a:t>
                </a:r>
                <a:r>
                  <a:rPr lang="zh-CN" altLang="en-US" dirty="0">
                    <a:solidFill>
                      <a:schemeClr val="tx1"/>
                    </a:solidFill>
                    <a:latin typeface="Cambria Math" panose="02040503050406030204" charset="0"/>
                    <a:cs typeface="Cambria Math" panose="02040503050406030204" charset="0"/>
                  </a:rPr>
                  <a:t>：</a:t>
                </a:r>
                <a:r>
                  <a:rPr lang="zh-CN" altLang="en-US">
                    <a:sym typeface="+mn-ea"/>
                  </a:rPr>
                  <a:t>衡量了两个随机变量的依赖程度</a:t>
                </a:r>
                <a:endParaRPr lang="zh-CN" altLang="en-US">
                  <a:sym typeface="+mn-ea"/>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2"/>
          <a:stretch>
            <a:fillRect/>
          </a:stretch>
        </p:blipFill>
        <p:spPr>
          <a:xfrm>
            <a:off x="4420870" y="2602865"/>
            <a:ext cx="3025140" cy="6781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sym typeface="+mn-ea"/>
              </a:rPr>
              <a:t>Mutual Information Hunter</a:t>
            </a:r>
            <a:r>
              <a:rPr lang="zh-CN" altLang="en-US" dirty="0">
                <a:sym typeface="+mn-ea"/>
              </a:rPr>
              <a:t>：获取互信息</a:t>
            </a:r>
            <a:endParaRPr lang="en-US" dirty="0"/>
          </a:p>
          <a:p>
            <a:pPr lvl="2" fontAlgn="auto">
              <a:lnSpc>
                <a:spcPct val="120000"/>
              </a:lnSpc>
            </a:pPr>
            <a:endParaRPr lang="zh-CN" altLang="en-US" sz="2400" dirty="0">
              <a:latin typeface="Cambria Math" panose="02040503050406030204" charset="0"/>
              <a:cs typeface="Cambria Math" panose="02040503050406030204" charset="0"/>
              <a:sym typeface="+mn-ea"/>
            </a:endParaRPr>
          </a:p>
          <a:p>
            <a:pPr lvl="3" fontAlgn="auto">
              <a:lnSpc>
                <a:spcPct val="120000"/>
              </a:lnSpc>
            </a:pPr>
            <a:endParaRPr lang="zh-CN" altLang="en-US" sz="2160" dirty="0">
              <a:latin typeface="Cambria Math" panose="02040503050406030204" charset="0"/>
              <a:cs typeface="Cambria Math" panose="02040503050406030204" charset="0"/>
              <a:sym typeface="+mn-ea"/>
            </a:endParaRPr>
          </a:p>
          <a:p>
            <a:pPr lvl="3" fontAlgn="auto">
              <a:lnSpc>
                <a:spcPct val="120000"/>
              </a:lnSpc>
            </a:pPr>
            <a:endParaRPr lang="zh-CN" altLang="en-US" sz="2160" dirty="0">
              <a:latin typeface="Cambria Math" panose="02040503050406030204" charset="0"/>
              <a:cs typeface="Cambria Math" panose="02040503050406030204" charset="0"/>
              <a:sym typeface="+mn-ea"/>
            </a:endParaRPr>
          </a:p>
          <a:p>
            <a:pPr lvl="3" fontAlgn="auto">
              <a:lnSpc>
                <a:spcPct val="120000"/>
              </a:lnSpc>
            </a:pPr>
            <a:endParaRPr lang="zh-CN" altLang="en-US" sz="2160" dirty="0">
              <a:latin typeface="Cambria Math" panose="02040503050406030204" charset="0"/>
              <a:cs typeface="Cambria Math" panose="02040503050406030204" charset="0"/>
              <a:sym typeface="+mn-ea"/>
            </a:endParaRPr>
          </a:p>
          <a:p>
            <a:pPr lvl="3" fontAlgn="auto">
              <a:lnSpc>
                <a:spcPct val="120000"/>
              </a:lnSpc>
            </a:pPr>
            <a:endParaRPr lang="zh-CN" altLang="en-US" sz="2160" dirty="0">
              <a:latin typeface="Cambria Math" panose="02040503050406030204" charset="0"/>
              <a:cs typeface="Cambria Math" panose="02040503050406030204" charset="0"/>
              <a:sym typeface="+mn-ea"/>
            </a:endParaRPr>
          </a:p>
          <a:p>
            <a:pPr lvl="2" fontAlgn="auto">
              <a:lnSpc>
                <a:spcPct val="120000"/>
              </a:lnSpc>
            </a:pPr>
            <a:r>
              <a:rPr lang="zh-CN" altLang="en-US" sz="2400" dirty="0">
                <a:latin typeface="Cambria Math" panose="02040503050406030204" charset="0"/>
                <a:cs typeface="Cambria Math" panose="02040503050406030204" charset="0"/>
                <a:sym typeface="+mn-ea"/>
              </a:rPr>
              <a:t>对于内容分布，</a:t>
            </a:r>
            <a:r>
              <a:rPr lang="en-US" altLang="zh-CN" sz="2400" dirty="0">
                <a:latin typeface="Cambria Math" panose="02040503050406030204" charset="0"/>
                <a:cs typeface="Cambria Math" panose="02040503050406030204" charset="0"/>
                <a:sym typeface="+mn-ea"/>
              </a:rPr>
              <a:t>MI</a:t>
            </a:r>
            <a:r>
              <a:rPr lang="zh-CN" altLang="en-US" sz="2400" dirty="0">
                <a:latin typeface="Cambria Math" panose="02040503050406030204" charset="0"/>
                <a:cs typeface="Cambria Math" panose="02040503050406030204" charset="0"/>
                <a:sym typeface="+mn-ea"/>
              </a:rPr>
              <a:t>越高，意味着两个变量能够越好的匹配</a:t>
            </a:r>
            <a:endParaRPr lang="zh-CN" altLang="en-US" sz="2400"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sz="2400" dirty="0">
                <a:latin typeface="Cambria Math" panose="02040503050406030204" charset="0"/>
                <a:cs typeface="Cambria Math" panose="02040503050406030204" charset="0"/>
                <a:sym typeface="+mn-ea"/>
              </a:rPr>
              <a:t>对于模态分布，最小化</a:t>
            </a:r>
            <a:r>
              <a:rPr lang="en-US" altLang="zh-CN" sz="2400" dirty="0">
                <a:latin typeface="Cambria Math" panose="02040503050406030204" charset="0"/>
                <a:cs typeface="Cambria Math" panose="02040503050406030204" charset="0"/>
                <a:sym typeface="+mn-ea"/>
              </a:rPr>
              <a:t>MI</a:t>
            </a:r>
            <a:r>
              <a:rPr lang="zh-CN" altLang="en-US" sz="2400" dirty="0">
                <a:latin typeface="Cambria Math" panose="02040503050406030204" charset="0"/>
                <a:cs typeface="Cambria Math" panose="02040503050406030204" charset="0"/>
                <a:sym typeface="+mn-ea"/>
              </a:rPr>
              <a:t>能够分离模态信息，消除无关语义</a:t>
            </a: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2524760" y="2101850"/>
            <a:ext cx="6088380" cy="929640"/>
          </a:xfrm>
          <a:prstGeom prst="rect">
            <a:avLst/>
          </a:prstGeom>
        </p:spPr>
      </p:pic>
      <p:pic>
        <p:nvPicPr>
          <p:cNvPr id="3" name="图片 2"/>
          <p:cNvPicPr>
            <a:picLocks noChangeAspect="1"/>
          </p:cNvPicPr>
          <p:nvPr/>
        </p:nvPicPr>
        <p:blipFill>
          <a:blip r:embed="rId2"/>
          <a:stretch>
            <a:fillRect/>
          </a:stretch>
        </p:blipFill>
        <p:spPr>
          <a:xfrm>
            <a:off x="3672840" y="3154680"/>
            <a:ext cx="5394960" cy="548640"/>
          </a:xfrm>
          <a:prstGeom prst="rect">
            <a:avLst/>
          </a:prstGeom>
        </p:spPr>
      </p:pic>
      <p:pic>
        <p:nvPicPr>
          <p:cNvPr id="5" name="图片 4"/>
          <p:cNvPicPr>
            <a:picLocks noChangeAspect="1"/>
          </p:cNvPicPr>
          <p:nvPr/>
        </p:nvPicPr>
        <p:blipFill>
          <a:blip r:embed="rId3"/>
          <a:stretch>
            <a:fillRect/>
          </a:stretch>
        </p:blipFill>
        <p:spPr>
          <a:xfrm>
            <a:off x="4042410" y="3870960"/>
            <a:ext cx="2529840" cy="388620"/>
          </a:xfrm>
          <a:prstGeom prst="rect">
            <a:avLst/>
          </a:prstGeom>
        </p:spPr>
      </p:pic>
      <p:pic>
        <p:nvPicPr>
          <p:cNvPr id="7" name="图片 6"/>
          <p:cNvPicPr>
            <a:picLocks noChangeAspect="1"/>
          </p:cNvPicPr>
          <p:nvPr/>
        </p:nvPicPr>
        <p:blipFill>
          <a:blip r:embed="rId4"/>
          <a:stretch>
            <a:fillRect/>
          </a:stretch>
        </p:blipFill>
        <p:spPr>
          <a:xfrm>
            <a:off x="3336290" y="5499100"/>
            <a:ext cx="4069080" cy="586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Paper Reading</a:t>
            </a:r>
            <a:endParaRPr lang="en-US" altLang="zh-CN" smtClean="0"/>
          </a:p>
        </p:txBody>
      </p:sp>
      <p:sp>
        <p:nvSpPr>
          <p:cNvPr id="7" name="内容占位符 6"/>
          <p:cNvSpPr>
            <a:spLocks noGrp="1"/>
          </p:cNvSpPr>
          <p:nvPr>
            <p:ph idx="1"/>
          </p:nvPr>
        </p:nvSpPr>
        <p:spPr/>
        <p:txBody>
          <a:bodyPr>
            <a:normAutofit/>
          </a:bodyPr>
          <a:lstStyle/>
          <a:p>
            <a:r>
              <a:rPr lang="en-US" altLang="zh-CN" dirty="0"/>
              <a:t>Long, Siqu, et al. "</a:t>
            </a:r>
            <a:r>
              <a:rPr lang="en-US" altLang="zh-CN" b="1" dirty="0"/>
              <a:t>Gradual: Graph-based dual-modal representation for image-text matching.</a:t>
            </a:r>
            <a:r>
              <a:rPr lang="en-US" altLang="zh-CN" dirty="0"/>
              <a:t>" Proceedings of the IEEE/CVF Winter Conference on Applications of Computer Vision. 2022.</a:t>
            </a:r>
            <a:endParaRPr lang="en-US" altLang="zh-CN" dirty="0"/>
          </a:p>
          <a:p>
            <a:pPr marL="0" indent="0">
              <a:buNone/>
            </a:pPr>
            <a:endParaRPr lang="en-US" altLang="zh-CN" dirty="0"/>
          </a:p>
          <a:p>
            <a:endParaRPr lang="zh-CN" altLang="en-US" dirty="0"/>
          </a:p>
        </p:txBody>
      </p:sp>
      <p:pic>
        <p:nvPicPr>
          <p:cNvPr id="3" name="图片 2"/>
          <p:cNvPicPr>
            <a:picLocks noChangeAspect="1"/>
          </p:cNvPicPr>
          <p:nvPr/>
        </p:nvPicPr>
        <p:blipFill>
          <a:blip r:embed="rId1"/>
          <a:stretch>
            <a:fillRect/>
          </a:stretch>
        </p:blipFill>
        <p:spPr>
          <a:xfrm>
            <a:off x="1180465" y="2625090"/>
            <a:ext cx="10115550" cy="350520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sym typeface="+mn-ea"/>
              </a:rPr>
              <a:t>Objective Function</a:t>
            </a:r>
            <a:endParaRPr lang="en-US" dirty="0"/>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3583940" y="2208530"/>
            <a:ext cx="4095750" cy="8280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1835150" y="1920240"/>
            <a:ext cx="9070340" cy="4162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1785620" y="1927860"/>
            <a:ext cx="8620760" cy="4053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Experiments</a:t>
            </a:r>
            <a:endParaRPr lang="en-US" dirty="0"/>
          </a:p>
          <a:p>
            <a:pPr lvl="1" fontAlgn="auto">
              <a:lnSpc>
                <a:spcPct val="120000"/>
              </a:lnSpc>
            </a:pP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MIDCR</a:t>
            </a:r>
            <a:endParaRPr lang="en-US" altLang="zh-CN" dirty="0">
              <a:sym typeface="+mn-ea"/>
            </a:endParaRPr>
          </a:p>
        </p:txBody>
      </p:sp>
      <p:pic>
        <p:nvPicPr>
          <p:cNvPr id="2" name="图片 1"/>
          <p:cNvPicPr>
            <a:picLocks noChangeAspect="1"/>
          </p:cNvPicPr>
          <p:nvPr/>
        </p:nvPicPr>
        <p:blipFill>
          <a:blip r:embed="rId1"/>
          <a:stretch>
            <a:fillRect/>
          </a:stretch>
        </p:blipFill>
        <p:spPr>
          <a:xfrm>
            <a:off x="3257550" y="2487295"/>
            <a:ext cx="5676900" cy="2552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mtClean="0"/>
              <a:t>Thanks!</a:t>
            </a:r>
            <a:endParaRPr lang="en-US" altLang="zh-CN" dirty="0" smtClean="0"/>
          </a:p>
        </p:txBody>
      </p:sp>
      <p:sp>
        <p:nvSpPr>
          <p:cNvPr id="7" name="副标题 6"/>
          <p:cNvSpPr>
            <a:spLocks noGrp="1"/>
          </p:cNvSpPr>
          <p:nvPr>
            <p:ph type="subTitle" idx="1"/>
          </p:nvPr>
        </p:nvSpPr>
        <p:spPr>
          <a:xfrm>
            <a:off x="1863725" y="2837815"/>
            <a:ext cx="5972175" cy="911225"/>
          </a:xfrm>
        </p:spPr>
        <p:txBody>
          <a:bodyPr>
            <a:normAutofit/>
          </a:bodyPr>
          <a:lstStyle/>
          <a:p>
            <a:r>
              <a:rPr lang="en-US" altLang="zh-CN" dirty="0" smtClean="0">
                <a:sym typeface="+mn-ea"/>
              </a:rPr>
              <a:t>Wenxin </a:t>
            </a:r>
            <a:r>
              <a:rPr lang="en-US" altLang="zh-CN" dirty="0" smtClean="0">
                <a:sym typeface="+mn-ea"/>
              </a:rPr>
              <a:t>Guo</a:t>
            </a:r>
            <a:endParaRPr lang="en-US" altLang="zh-CN" dirty="0" smtClean="0">
              <a:sym typeface="+mn-ea"/>
            </a:endParaRPr>
          </a:p>
          <a:p>
            <a:r>
              <a:rPr lang="en-US" altLang="zh-CN" dirty="0" smtClean="0">
                <a:sym typeface="+mn-ea"/>
              </a:rPr>
              <a:t>2022.11.11</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dirty="0"/>
              <a:t>Motivation</a:t>
            </a:r>
            <a:endParaRPr lang="en-US" dirty="0"/>
          </a:p>
          <a:p>
            <a:pPr lvl="1" fontAlgn="auto">
              <a:lnSpc>
                <a:spcPct val="120000"/>
              </a:lnSpc>
            </a:pPr>
            <a:r>
              <a:rPr lang="zh-CN" altLang="en-US" dirty="0">
                <a:solidFill>
                  <a:schemeClr val="tx1"/>
                </a:solidFill>
                <a:latin typeface="Cambria Math" panose="02040503050406030204" charset="0"/>
                <a:cs typeface="Cambria Math" panose="02040503050406030204" charset="0"/>
              </a:rPr>
              <a:t>现有方法未考虑图像和文本表示的不同性质</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图像表示缺乏物体和关系的上下文语义信息</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文本表示覆盖的信息有限，无法充分描述图像中的视觉细节</a:t>
            </a: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endParaRPr lang="zh-CN" altLang="en-US"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例如：文本</a:t>
            </a:r>
            <a:r>
              <a:rPr lang="en-US" altLang="zh-CN" dirty="0">
                <a:solidFill>
                  <a:schemeClr val="tx1"/>
                </a:solidFill>
                <a:latin typeface="Cambria Math" panose="02040503050406030204" charset="0"/>
                <a:cs typeface="Cambria Math" panose="02040503050406030204" charset="0"/>
              </a:rPr>
              <a:t>“A man on a skateboard with a brown dog.”</a:t>
            </a:r>
            <a:endParaRPr lang="en-US" altLang="zh-CN"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图中有哪些物体？</a:t>
            </a:r>
            <a:r>
              <a:rPr lang="en-US" altLang="zh-CN" dirty="0">
                <a:solidFill>
                  <a:schemeClr val="tx1"/>
                </a:solidFill>
                <a:latin typeface="Cambria Math" panose="02040503050406030204" charset="0"/>
                <a:cs typeface="Cambria Math" panose="02040503050406030204" charset="0"/>
              </a:rPr>
              <a:t>——aspect</a:t>
            </a:r>
            <a:endParaRPr lang="en-US" altLang="zh-CN"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物体在什么地方？</a:t>
            </a:r>
            <a:r>
              <a:rPr lang="en-US" altLang="zh-CN" dirty="0">
                <a:solidFill>
                  <a:schemeClr val="tx1"/>
                </a:solidFill>
                <a:latin typeface="Cambria Math" panose="02040503050406030204" charset="0"/>
                <a:cs typeface="Cambria Math" panose="02040503050406030204" charset="0"/>
              </a:rPr>
              <a:t>——position</a:t>
            </a:r>
            <a:endParaRPr lang="en-US" altLang="zh-CN" dirty="0">
              <a:solidFill>
                <a:schemeClr val="tx1"/>
              </a:solidFill>
              <a:latin typeface="Cambria Math" panose="02040503050406030204" charset="0"/>
              <a:cs typeface="Cambria Math" panose="02040503050406030204" charset="0"/>
            </a:endParaRPr>
          </a:p>
          <a:p>
            <a:pPr lvl="2" fontAlgn="auto">
              <a:lnSpc>
                <a:spcPct val="120000"/>
              </a:lnSpc>
            </a:pPr>
            <a:r>
              <a:rPr lang="zh-CN" altLang="en-US" dirty="0">
                <a:solidFill>
                  <a:schemeClr val="tx1"/>
                </a:solidFill>
                <a:latin typeface="Cambria Math" panose="02040503050406030204" charset="0"/>
                <a:cs typeface="Cambria Math" panose="02040503050406030204" charset="0"/>
              </a:rPr>
              <a:t>如何表示物体之间的关系？</a:t>
            </a:r>
            <a:r>
              <a:rPr lang="en-US" altLang="zh-CN" dirty="0">
                <a:solidFill>
                  <a:schemeClr val="tx1"/>
                </a:solidFill>
                <a:latin typeface="Cambria Math" panose="02040503050406030204" charset="0"/>
                <a:cs typeface="Cambria Math" panose="02040503050406030204" charset="0"/>
              </a:rPr>
              <a:t>——relations</a:t>
            </a:r>
            <a:endParaRPr lang="en-US" altLang="zh-CN"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pPr>
            <a:r>
              <a:rPr lang="en-US" dirty="0"/>
              <a:t>Motivation</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一些方法生成场景图（</a:t>
            </a:r>
            <a:r>
              <a:rPr lang="en-US" altLang="zh-CN" dirty="0">
                <a:solidFill>
                  <a:schemeClr val="tx1"/>
                </a:solidFill>
                <a:latin typeface="Cambria Math" panose="02040503050406030204" charset="0"/>
                <a:cs typeface="Cambria Math" panose="02040503050406030204" charset="0"/>
              </a:rPr>
              <a:t>Scene Graph</a:t>
            </a:r>
            <a:r>
              <a:rPr lang="zh-CN" altLang="en-US" dirty="0">
                <a:solidFill>
                  <a:schemeClr val="tx1"/>
                </a:solidFill>
                <a:latin typeface="Cambria Math" panose="02040503050406030204" charset="0"/>
                <a:cs typeface="Cambria Math" panose="02040503050406030204" charset="0"/>
              </a:rPr>
              <a:t>）用于识别物体和关系，但在图的生成过程中仅考虑单个图像或文本的信息，仅在后期注意力或分数预测阶段才会产生跨模态交互。</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本文：提出</a:t>
            </a:r>
            <a:r>
              <a:rPr lang="en-US" altLang="zh-CN" dirty="0">
                <a:sym typeface="+mn-ea"/>
              </a:rPr>
              <a:t>GraDual</a:t>
            </a:r>
            <a:r>
              <a:rPr lang="zh-CN" altLang="en-US" dirty="0">
                <a:sym typeface="+mn-ea"/>
              </a:rPr>
              <a:t>模型，</a:t>
            </a:r>
            <a:r>
              <a:rPr lang="zh-CN" altLang="en-US" dirty="0">
                <a:solidFill>
                  <a:schemeClr val="tx1"/>
                </a:solidFill>
                <a:latin typeface="Cambria Math" panose="02040503050406030204" charset="0"/>
                <a:cs typeface="Cambria Math" panose="02040503050406030204" charset="0"/>
              </a:rPr>
              <a:t>首次聚焦于生成跨模态图表示，在初始图生成阶段将两个模态的上下文语义信息彼此结合</a:t>
            </a:r>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dirty="0">
                <a:solidFill>
                  <a:schemeClr val="tx1"/>
                </a:solidFill>
                <a:latin typeface="Cambria Math" panose="02040503050406030204" charset="0"/>
                <a:cs typeface="Cambria Math" panose="02040503050406030204" charset="0"/>
              </a:rPr>
              <a:t>在模型早期阶段产生更好地视觉</a:t>
            </a:r>
            <a:r>
              <a:rPr lang="en-US" altLang="zh-CN" dirty="0">
                <a:solidFill>
                  <a:schemeClr val="tx1"/>
                </a:solidFill>
                <a:latin typeface="Cambria Math" panose="02040503050406030204" charset="0"/>
                <a:cs typeface="Cambria Math" panose="02040503050406030204" charset="0"/>
              </a:rPr>
              <a:t>-</a:t>
            </a:r>
            <a:r>
              <a:rPr lang="zh-CN" altLang="en-US" dirty="0">
                <a:solidFill>
                  <a:schemeClr val="tx1"/>
                </a:solidFill>
                <a:latin typeface="Cambria Math" panose="02040503050406030204" charset="0"/>
                <a:cs typeface="Cambria Math" panose="02040503050406030204" charset="0"/>
              </a:rPr>
              <a:t>文本对齐表示，增强了视觉、语言表示的可交换性</a:t>
            </a: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solidFill>
                  <a:schemeClr val="tx1"/>
                </a:solidFill>
                <a:latin typeface="Cambria Math" panose="02040503050406030204" charset="0"/>
                <a:cs typeface="Cambria Math" panose="02040503050406030204" charset="0"/>
              </a:rPr>
              <a:t>使用视觉信息学习文本表示</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endParaRPr lang="zh-CN" altLang="en-US" dirty="0">
              <a:solidFill>
                <a:schemeClr val="tx1"/>
              </a:solidFill>
              <a:latin typeface="Cambria Math" panose="02040503050406030204" charset="0"/>
              <a:cs typeface="Cambria Math" panose="02040503050406030204" charset="0"/>
            </a:endParaRPr>
          </a:p>
        </p:txBody>
      </p:sp>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pic>
        <p:nvPicPr>
          <p:cNvPr id="3" name="图片 2"/>
          <p:cNvPicPr>
            <a:picLocks noChangeAspect="1"/>
          </p:cNvPicPr>
          <p:nvPr/>
        </p:nvPicPr>
        <p:blipFill>
          <a:blip r:embed="rId1"/>
          <a:stretch>
            <a:fillRect/>
          </a:stretch>
        </p:blipFill>
        <p:spPr>
          <a:xfrm>
            <a:off x="1550035" y="2597150"/>
            <a:ext cx="9235440" cy="34061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37250" y="3269615"/>
            <a:ext cx="5760720" cy="1885950"/>
            <a:chOff x="9350" y="5149"/>
            <a:chExt cx="9072" cy="2970"/>
          </a:xfrm>
        </p:grpSpPr>
        <p:pic>
          <p:nvPicPr>
            <p:cNvPr id="2" name="图片 1"/>
            <p:cNvPicPr>
              <a:picLocks noChangeAspect="1"/>
            </p:cNvPicPr>
            <p:nvPr>
              <p:custDataLst>
                <p:tags r:id="rId1"/>
              </p:custDataLst>
            </p:nvPr>
          </p:nvPicPr>
          <p:blipFill>
            <a:blip r:embed="rId2"/>
            <a:srcRect r="1166"/>
            <a:stretch>
              <a:fillRect/>
            </a:stretch>
          </p:blipFill>
          <p:spPr>
            <a:xfrm>
              <a:off x="9350" y="5149"/>
              <a:ext cx="9073" cy="2970"/>
            </a:xfrm>
            <a:prstGeom prst="rect">
              <a:avLst/>
            </a:prstGeom>
          </p:spPr>
        </p:pic>
        <p:sp>
          <p:nvSpPr>
            <p:cNvPr id="3" name="矩形 2"/>
            <p:cNvSpPr/>
            <p:nvPr/>
          </p:nvSpPr>
          <p:spPr>
            <a:xfrm>
              <a:off x="9972" y="7296"/>
              <a:ext cx="2186" cy="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mc:AlternateContent xmlns:mc="http://schemas.openxmlformats.org/markup-compatibility/2006">
        <mc:Choice xmlns:a14="http://schemas.microsoft.com/office/drawing/2010/main" Requires="a14">
          <p:sp>
            <p:nvSpPr>
              <p:cNvPr id="9" name="内容占位符 6"/>
              <p:cNvSpPr>
                <a:spLocks noGrp="1"/>
              </p:cNvSpPr>
              <p:nvPr/>
            </p:nvSpPr>
            <p:spPr>
              <a:xfrm>
                <a:off x="1097280" y="1410335"/>
                <a:ext cx="10546080" cy="4946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3260"/>
                  </a:lnSpc>
                </a:pPr>
                <a:r>
                  <a:rPr lang="en-US" dirty="0"/>
                  <a:t>Vision-Integrated Text Embedding (</a:t>
                </a:r>
                <a:r>
                  <a:rPr lang="en-US" b="1" dirty="0"/>
                  <a:t>VITE</a:t>
                </a:r>
                <a:r>
                  <a:rPr lang="en-US" dirty="0"/>
                  <a:t>)</a:t>
                </a:r>
                <a:endParaRPr lang="en-US" dirty="0"/>
              </a:p>
              <a:p>
                <a:pPr lvl="1" fontAlgn="auto">
                  <a:lnSpc>
                    <a:spcPct val="150000"/>
                  </a:lnSpc>
                </a:pPr>
                <a:r>
                  <a:rPr lang="zh-CN" altLang="en-US" dirty="0">
                    <a:latin typeface="Cambria Math" panose="02040503050406030204" charset="0"/>
                    <a:cs typeface="Cambria Math" panose="02040503050406030204" charset="0"/>
                    <a:sym typeface="+mn-ea"/>
                  </a:rPr>
                  <a:t>Textual Scene Graph Generation</a:t>
                </a:r>
                <a:endParaRPr lang="zh-CN" altLang="en-US" dirty="0">
                  <a:solidFill>
                    <a:schemeClr val="tx1"/>
                  </a:solidFill>
                  <a:latin typeface="Cambria Math" panose="02040503050406030204" charset="0"/>
                  <a:cs typeface="Cambria Math" panose="02040503050406030204" charset="0"/>
                </a:endParaRPr>
              </a:p>
              <a:p>
                <a:pPr lvl="1" fontAlgn="auto">
                  <a:lnSpc>
                    <a:spcPct val="150000"/>
                  </a:lnSpc>
                </a:pPr>
                <a:r>
                  <a:rPr lang="zh-CN" altLang="en-US" dirty="0">
                    <a:solidFill>
                      <a:schemeClr val="tx1"/>
                    </a:solidFill>
                    <a:latin typeface="Cambria Math" panose="02040503050406030204" charset="0"/>
                    <a:cs typeface="Cambria Math" panose="02040503050406030204" charset="0"/>
                  </a:rPr>
                  <a:t>给定文本</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𝑇</m:t>
                    </m:r>
                  </m:oMath>
                </a14:m>
                <a:r>
                  <a:rPr lang="zh-CN" altLang="en-US" dirty="0">
                    <a:solidFill>
                      <a:schemeClr val="tx1"/>
                    </a:solidFill>
                    <a:latin typeface="Cambria Math" panose="02040503050406030204" charset="0"/>
                    <a:cs typeface="Cambria Math" panose="02040503050406030204" charset="0"/>
                  </a:rPr>
                  <a:t>与其描述的图像</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𝐼</m:t>
                    </m:r>
                  </m:oMath>
                </a14:m>
                <a:r>
                  <a:rPr lang="zh-CN" altLang="en-US" dirty="0">
                    <a:solidFill>
                      <a:schemeClr val="tx1"/>
                    </a:solidFill>
                    <a:latin typeface="Cambria Math" panose="02040503050406030204" charset="0"/>
                    <a:cs typeface="Cambria Math" panose="02040503050406030204" charset="0"/>
                  </a:rPr>
                  <a:t>，首先使用依存分析将</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𝑇</m:t>
                    </m:r>
                  </m:oMath>
                </a14:m>
                <a:r>
                  <a:rPr lang="zh-CN" altLang="en-US" dirty="0">
                    <a:solidFill>
                      <a:schemeClr val="tx1"/>
                    </a:solidFill>
                    <a:latin typeface="Cambria Math" panose="02040503050406030204" charset="0"/>
                    <a:cs typeface="Cambria Math" panose="02040503050406030204" charset="0"/>
                  </a:rPr>
                  <a:t>解析为场景图</a:t>
                </a:r>
                <a14:m>
                  <m:oMath xmlns:m="http://schemas.openxmlformats.org/officeDocument/2006/math">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𝐺</m:t>
                        </m:r>
                      </m:e>
                      <m:sub>
                        <m:r>
                          <a:rPr lang="en-US" altLang="zh-CN" i="1" dirty="0">
                            <a:solidFill>
                              <a:schemeClr val="tx1"/>
                            </a:solidFill>
                            <a:latin typeface="Cambria Math" panose="02040503050406030204" charset="0"/>
                            <a:cs typeface="Cambria Math" panose="02040503050406030204" charset="0"/>
                          </a:rPr>
                          <m:t>𝑇</m:t>
                        </m:r>
                      </m:sub>
                    </m:sSub>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𝑅</m:t>
                    </m:r>
                    <m:r>
                      <a:rPr lang="en-US" altLang="zh-CN" i="1" dirty="0">
                        <a:solidFill>
                          <a:schemeClr val="tx1"/>
                        </a:solidFill>
                        <a:latin typeface="Cambria Math" panose="02040503050406030204" charset="0"/>
                        <a:cs typeface="Cambria Math" panose="02040503050406030204" charset="0"/>
                      </a:rPr>
                      <m:t>,</m:t>
                    </m:r>
                    <m:r>
                      <a:rPr lang="en-US" altLang="zh-CN" i="1" dirty="0">
                        <a:solidFill>
                          <a:schemeClr val="tx1"/>
                        </a:solidFill>
                        <a:latin typeface="Cambria Math" panose="02040503050406030204" charset="0"/>
                        <a:cs typeface="Cambria Math" panose="02040503050406030204" charset="0"/>
                      </a:rPr>
                      <m:t>𝐴</m:t>
                    </m:r>
                    <m:r>
                      <a:rPr lang="en-US" altLang="zh-CN" i="1" dirty="0">
                        <a:solidFill>
                          <a:schemeClr val="tx1"/>
                        </a:solidFill>
                        <a:latin typeface="Cambria Math" panose="02040503050406030204" charset="0"/>
                        <a:cs typeface="Cambria Math" panose="02040503050406030204" charset="0"/>
                      </a:rPr>
                      <m:t>)</m:t>
                    </m:r>
                  </m:oMath>
                </a14:m>
                <a:r>
                  <a:rPr lang="zh-CN" altLang="en-US" dirty="0">
                    <a:solidFill>
                      <a:schemeClr val="tx1"/>
                    </a:solidFill>
                    <a:latin typeface="Cambria Math" panose="02040503050406030204" charset="0"/>
                    <a:cs typeface="Cambria Math" panose="02040503050406030204" charset="0"/>
                  </a:rPr>
                  <a:t>，包括：</a:t>
                </a:r>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dirty="0">
                    <a:solidFill>
                      <a:schemeClr val="tx1"/>
                    </a:solidFill>
                    <a:latin typeface="Cambria Math" panose="02040503050406030204" charset="0"/>
                    <a:cs typeface="Cambria Math" panose="02040503050406030204" charset="0"/>
                  </a:rPr>
                  <a:t>物体（名词）</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𝑂</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𝑜</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𝑜</m:t>
                        </m:r>
                      </m:e>
                      <m:sub>
                        <m:r>
                          <a:rPr lang="en-US" altLang="zh-CN" i="1" dirty="0">
                            <a:solidFill>
                              <a:schemeClr val="tx1"/>
                            </a:solidFill>
                            <a:latin typeface="Cambria Math" panose="02040503050406030204" charset="0"/>
                            <a:cs typeface="Cambria Math" panose="02040503050406030204" charset="0"/>
                          </a:rPr>
                          <m:t>𝑛</m:t>
                        </m:r>
                      </m:sub>
                    </m:sSub>
                    <m:r>
                      <a:rPr lang="en-US" altLang="zh-CN" i="1" dirty="0">
                        <a:solidFill>
                          <a:schemeClr val="tx1"/>
                        </a:solidFill>
                        <a:latin typeface="Cambria Math" panose="02040503050406030204" charset="0"/>
                        <a:cs typeface="Cambria Math" panose="02040503050406030204" charset="0"/>
                      </a:rPr>
                      <m:t>}</m:t>
                    </m:r>
                  </m:oMath>
                </a14:m>
                <a:endParaRPr lang="zh-CN" altLang="en-US"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dirty="0">
                    <a:solidFill>
                      <a:schemeClr val="tx1"/>
                    </a:solidFill>
                    <a:latin typeface="Cambria Math" panose="02040503050406030204" charset="0"/>
                    <a:cs typeface="Cambria Math" panose="02040503050406030204" charset="0"/>
                  </a:rPr>
                  <a:t>属性（形容词）</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𝑅</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𝑟</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𝑟</m:t>
                        </m:r>
                      </m:e>
                      <m:sub>
                        <m:r>
                          <a:rPr lang="en-US" altLang="zh-CN" i="1" dirty="0">
                            <a:solidFill>
                              <a:schemeClr val="tx1"/>
                            </a:solidFill>
                            <a:latin typeface="Cambria Math" panose="02040503050406030204" charset="0"/>
                            <a:cs typeface="Cambria Math" panose="02040503050406030204" charset="0"/>
                          </a:rPr>
                          <m:t>𝑛</m:t>
                        </m:r>
                      </m:sub>
                    </m:sSub>
                    <m:r>
                      <a:rPr lang="en-US" altLang="zh-CN" i="1" dirty="0">
                        <a:solidFill>
                          <a:schemeClr val="tx1"/>
                        </a:solidFill>
                        <a:latin typeface="Cambria Math" panose="02040503050406030204" charset="0"/>
                        <a:cs typeface="Cambria Math" panose="02040503050406030204" charset="0"/>
                      </a:rPr>
                      <m:t>}</m:t>
                    </m:r>
                  </m:oMath>
                </a14:m>
                <a:endParaRPr lang="en-US" altLang="zh-CN" dirty="0">
                  <a:solidFill>
                    <a:schemeClr val="tx1"/>
                  </a:solidFill>
                  <a:latin typeface="Cambria Math" panose="02040503050406030204" charset="0"/>
                  <a:cs typeface="Cambria Math" panose="02040503050406030204" charset="0"/>
                </a:endParaRPr>
              </a:p>
              <a:p>
                <a:pPr lvl="2" fontAlgn="auto">
                  <a:lnSpc>
                    <a:spcPct val="150000"/>
                  </a:lnSpc>
                </a:pPr>
                <a:r>
                  <a:rPr lang="zh-CN" altLang="en-US" dirty="0">
                    <a:solidFill>
                      <a:schemeClr val="tx1"/>
                    </a:solidFill>
                    <a:latin typeface="Cambria Math" panose="02040503050406030204" charset="0"/>
                    <a:cs typeface="Cambria Math" panose="02040503050406030204" charset="0"/>
                  </a:rPr>
                  <a:t>关系（谓词</a:t>
                </a:r>
                <a:r>
                  <a:rPr lang="en-US" altLang="zh-CN" dirty="0">
                    <a:solidFill>
                      <a:schemeClr val="tx1"/>
                    </a:solidFill>
                    <a:latin typeface="Cambria Math" panose="02040503050406030204" charset="0"/>
                    <a:cs typeface="Cambria Math" panose="02040503050406030204" charset="0"/>
                  </a:rPr>
                  <a:t>/</a:t>
                </a:r>
                <a:r>
                  <a:rPr lang="zh-CN" altLang="en-US" dirty="0">
                    <a:solidFill>
                      <a:schemeClr val="tx1"/>
                    </a:solidFill>
                    <a:latin typeface="Cambria Math" panose="02040503050406030204" charset="0"/>
                    <a:cs typeface="Cambria Math" panose="02040503050406030204" charset="0"/>
                  </a:rPr>
                  <a:t>介词）</a:t>
                </a:r>
                <a14:m>
                  <m:oMath xmlns:m="http://schemas.openxmlformats.org/officeDocument/2006/math">
                    <m:r>
                      <a:rPr lang="en-US" altLang="zh-CN" i="1" dirty="0">
                        <a:solidFill>
                          <a:schemeClr val="tx1"/>
                        </a:solidFill>
                        <a:latin typeface="Cambria Math" panose="02040503050406030204" charset="0"/>
                        <a:cs typeface="Cambria Math" panose="02040503050406030204" charset="0"/>
                      </a:rPr>
                      <m:t>𝐴</m:t>
                    </m:r>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𝑎</m:t>
                        </m:r>
                      </m:e>
                      <m:sub>
                        <m:r>
                          <a:rPr lang="en-US" altLang="zh-CN" i="1" dirty="0">
                            <a:solidFill>
                              <a:schemeClr val="tx1"/>
                            </a:solidFill>
                            <a:latin typeface="Cambria Math" panose="02040503050406030204" charset="0"/>
                            <a:cs typeface="Cambria Math" panose="02040503050406030204" charset="0"/>
                          </a:rPr>
                          <m:t>1</m:t>
                        </m:r>
                      </m:sub>
                    </m:sSub>
                    <m:r>
                      <a:rPr lang="en-US" altLang="zh-CN" i="1" dirty="0">
                        <a:solidFill>
                          <a:schemeClr val="tx1"/>
                        </a:solidFill>
                        <a:latin typeface="Cambria Math" panose="02040503050406030204" charset="0"/>
                        <a:cs typeface="Cambria Math" panose="02040503050406030204" charset="0"/>
                      </a:rPr>
                      <m:t>,...,</m:t>
                    </m:r>
                    <m:sSub>
                      <m:sSubPr>
                        <m:ctrlPr>
                          <a:rPr lang="en-US" altLang="zh-CN" i="1" dirty="0">
                            <a:solidFill>
                              <a:schemeClr val="tx1"/>
                            </a:solidFill>
                            <a:latin typeface="Cambria Math" panose="02040503050406030204" charset="0"/>
                            <a:cs typeface="Cambria Math" panose="02040503050406030204" charset="0"/>
                          </a:rPr>
                        </m:ctrlPr>
                      </m:sSubPr>
                      <m:e>
                        <m:r>
                          <a:rPr lang="en-US" altLang="zh-CN" i="1" dirty="0">
                            <a:solidFill>
                              <a:schemeClr val="tx1"/>
                            </a:solidFill>
                            <a:latin typeface="Cambria Math" panose="02040503050406030204" charset="0"/>
                            <a:cs typeface="Cambria Math" panose="02040503050406030204" charset="0"/>
                          </a:rPr>
                          <m:t>𝑎</m:t>
                        </m:r>
                      </m:e>
                      <m:sub>
                        <m:r>
                          <a:rPr lang="en-US" altLang="zh-CN" i="1" dirty="0">
                            <a:solidFill>
                              <a:schemeClr val="tx1"/>
                            </a:solidFill>
                            <a:latin typeface="Cambria Math" panose="02040503050406030204" charset="0"/>
                            <a:cs typeface="Cambria Math" panose="02040503050406030204" charset="0"/>
                          </a:rPr>
                          <m:t>𝑛</m:t>
                        </m:r>
                      </m:sub>
                    </m:sSub>
                    <m:r>
                      <a:rPr lang="en-US" altLang="zh-CN" i="1" dirty="0">
                        <a:solidFill>
                          <a:schemeClr val="tx1"/>
                        </a:solidFill>
                        <a:latin typeface="Cambria Math" panose="02040503050406030204" charset="0"/>
                        <a:cs typeface="Cambria Math" panose="02040503050406030204" charset="0"/>
                      </a:rPr>
                      <m:t>}</m:t>
                    </m:r>
                  </m:oMath>
                </a14:m>
                <a:endParaRPr lang="en-US" altLang="zh-CN" i="1" dirty="0">
                  <a:solidFill>
                    <a:schemeClr val="tx1"/>
                  </a:solidFill>
                  <a:latin typeface="Cambria Math" panose="02040503050406030204" charset="0"/>
                  <a:cs typeface="Cambria Math" panose="02040503050406030204" charset="0"/>
                </a:endParaRPr>
              </a:p>
              <a:p>
                <a:pPr lvl="2" fontAlgn="auto">
                  <a:lnSpc>
                    <a:spcPct val="150000"/>
                  </a:lnSpc>
                </a:pPr>
                <a:endParaRPr lang="en-US" altLang="zh-CN" i="1" dirty="0">
                  <a:solidFill>
                    <a:schemeClr val="tx1"/>
                  </a:solidFill>
                  <a:latin typeface="Cambria Math" panose="02040503050406030204" charset="0"/>
                  <a:cs typeface="Cambria Math" panose="02040503050406030204" charset="0"/>
                </a:endParaRPr>
              </a:p>
              <a:p>
                <a:pPr lvl="2" fontAlgn="auto">
                  <a:lnSpc>
                    <a:spcPct val="150000"/>
                  </a:lnSpc>
                </a:pPr>
                <a:endParaRPr lang="zh-CN" altLang="en-US" dirty="0">
                  <a:solidFill>
                    <a:schemeClr val="tx1"/>
                  </a:solidFill>
                  <a:latin typeface="Cambria Math" panose="02040503050406030204" charset="0"/>
                  <a:cs typeface="Cambria Math" panose="02040503050406030204" charset="0"/>
                </a:endParaRPr>
              </a:p>
            </p:txBody>
          </p:sp>
        </mc:Choice>
        <mc:Fallback>
          <p:sp>
            <p:nvSpPr>
              <p:cNvPr id="9" name="内容占位符 6"/>
              <p:cNvSpPr>
                <a:spLocks noRot="1" noChangeAspect="1" noMove="1" noResize="1" noEditPoints="1" noAdjustHandles="1" noChangeArrowheads="1" noChangeShapeType="1" noTextEdit="1"/>
              </p:cNvSpPr>
              <p:nvPr/>
            </p:nvSpPr>
            <p:spPr>
              <a:xfrm>
                <a:off x="1097280" y="1410335"/>
                <a:ext cx="10546080" cy="4946015"/>
              </a:xfrm>
              <a:prstGeom prst="rect">
                <a:avLst/>
              </a:prstGeom>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5B74D221-F78E-4CE2-B90E-39C483F4591B}" type="slidenum">
              <a:rPr lang="zh-CN" altLang="en-US" smtClean="0"/>
            </a:fld>
            <a:endParaRPr lang="zh-CN" altLang="en-US" dirty="0"/>
          </a:p>
        </p:txBody>
      </p:sp>
      <p:sp>
        <p:nvSpPr>
          <p:cNvPr id="6" name="标题 5"/>
          <p:cNvSpPr>
            <a:spLocks noGrp="1"/>
          </p:cNvSpPr>
          <p:nvPr>
            <p:ph type="title"/>
          </p:nvPr>
        </p:nvSpPr>
        <p:spPr/>
        <p:txBody>
          <a:bodyPr/>
          <a:lstStyle/>
          <a:p>
            <a:r>
              <a:rPr lang="en-US" altLang="zh-CN" dirty="0">
                <a:sym typeface="+mn-ea"/>
              </a:rPr>
              <a:t>GraDual</a:t>
            </a:r>
            <a:endParaRPr lang="en-US" altLang="zh-CN"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6060,&quot;width&quot;:14580}"/>
</p:tagLst>
</file>

<file path=ppt/tags/tag2.xml><?xml version="1.0" encoding="utf-8"?>
<p:tagLst xmlns:p="http://schemas.openxmlformats.org/presentationml/2006/main">
  <p:tag name="KSO_WM_UNIT_PLACING_PICTURE_USER_VIEWPORT" val="{&quot;height&quot;:2970,&quot;width&quot;:9180}"/>
</p:tagLst>
</file>

<file path=ppt/tags/tag3.xml><?xml version="1.0" encoding="utf-8"?>
<p:tagLst xmlns:p="http://schemas.openxmlformats.org/presentationml/2006/main">
  <p:tag name="KSO_WM_UNIT_PLACING_PICTURE_USER_VIEWPORT" val="{&quot;height&quot;:3252,&quot;width&quot;:8076}"/>
</p:tagLst>
</file>

<file path=ppt/tags/tag4.xml><?xml version="1.0" encoding="utf-8"?>
<p:tagLst xmlns:p="http://schemas.openxmlformats.org/presentationml/2006/main">
  <p:tag name="KSO_WM_UNIT_PLACING_PICTURE_USER_VIEWPORT" val="{&quot;height&quot;:3135,&quot;width&quot;:17745}"/>
</p:tagLst>
</file>

<file path=ppt/tags/tag5.xml><?xml version="1.0" encoding="utf-8"?>
<p:tagLst xmlns:p="http://schemas.openxmlformats.org/presentationml/2006/main">
  <p:tag name="COMMONDATA" val="eyJoZGlkIjoiMWJlMWU3NjQ0Zjc1YzljNzAyODk5MmI0ZTJiNzZhNzEifQ=="/>
  <p:tag name="KSO_WPP_MARK_KEY" val="c4e57eea-9ac3-40a6-8a4b-7dde0879b700"/>
</p:tagLst>
</file>

<file path=ppt/theme/theme1.xml><?xml version="1.0" encoding="utf-8"?>
<a:theme xmlns:a="http://schemas.openxmlformats.org/drawingml/2006/main" name="Office 主题​​">
  <a:themeElements>
    <a:clrScheme name="teach05">
      <a:dk1>
        <a:srgbClr val="323F4F"/>
      </a:dk1>
      <a:lt1>
        <a:sysClr val="window" lastClr="FFFFFF"/>
      </a:lt1>
      <a:dk2>
        <a:srgbClr val="44546A"/>
      </a:dk2>
      <a:lt2>
        <a:srgbClr val="E7E6E6"/>
      </a:lt2>
      <a:accent1>
        <a:srgbClr val="123B64"/>
      </a:accent1>
      <a:accent2>
        <a:srgbClr val="3798EC"/>
      </a:accent2>
      <a:accent3>
        <a:srgbClr val="FFCB0E"/>
      </a:accent3>
      <a:accent4>
        <a:srgbClr val="D7244E"/>
      </a:accent4>
      <a:accent5>
        <a:srgbClr val="4472C4"/>
      </a:accent5>
      <a:accent6>
        <a:srgbClr val="70AD47"/>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6790</Words>
  <Application>WPS 演示</Application>
  <PresentationFormat>宽屏</PresentationFormat>
  <Paragraphs>530</Paragraphs>
  <Slides>54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Arial</vt:lpstr>
      <vt:lpstr>宋体</vt:lpstr>
      <vt:lpstr>Wingdings</vt:lpstr>
      <vt:lpstr>Cambria Math</vt:lpstr>
      <vt:lpstr>Candara</vt:lpstr>
      <vt:lpstr>微软雅黑</vt:lpstr>
      <vt:lpstr>Arial Unicode MS</vt:lpstr>
      <vt:lpstr>等线</vt:lpstr>
      <vt:lpstr>Office 主题​​</vt:lpstr>
      <vt:lpstr>Dealing with Modality Gap in Image-Text Matching</vt:lpstr>
      <vt:lpstr>Image-Text Matching</vt:lpstr>
      <vt:lpstr>Image-Text Matching</vt:lpstr>
      <vt:lpstr>Image-Text Matching</vt:lpstr>
      <vt:lpstr>Paper Reading</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GraDual</vt:lpstr>
      <vt:lpstr>Paper Reading</vt:lpstr>
      <vt:lpstr>VCLTN</vt:lpstr>
      <vt:lpstr>VCLTN</vt:lpstr>
      <vt:lpstr>VCLTN</vt:lpstr>
      <vt:lpstr>VCLTN</vt:lpstr>
      <vt:lpstr>VCLTN</vt:lpstr>
      <vt:lpstr>VCLTN</vt:lpstr>
      <vt:lpstr>VCLTN</vt:lpstr>
      <vt:lpstr>VCLTN</vt:lpstr>
      <vt:lpstr>VCLTN</vt:lpstr>
      <vt:lpstr>VCLTN</vt:lpstr>
      <vt:lpstr>VCLTN</vt:lpstr>
      <vt:lpstr>VCLTN</vt:lpstr>
      <vt:lpstr>VCLTN</vt:lpstr>
      <vt:lpstr>VCLTN</vt:lpstr>
      <vt:lpstr>VCLTN</vt:lpstr>
      <vt:lpstr>VCLTN</vt:lpstr>
      <vt:lpstr>VCLTN</vt:lpstr>
      <vt:lpstr>Paper Reading</vt:lpstr>
      <vt:lpstr>MIDCR</vt:lpstr>
      <vt:lpstr>MIDCR</vt:lpstr>
      <vt:lpstr>MIDCR</vt:lpstr>
      <vt:lpstr>MIDCR</vt:lpstr>
      <vt:lpstr>MIDCR</vt:lpstr>
      <vt:lpstr>MIDCR</vt:lpstr>
      <vt:lpstr>MIDCR</vt:lpstr>
      <vt:lpstr>MIDCR</vt:lpstr>
      <vt:lpstr>MIDCR</vt:lpstr>
      <vt:lpstr>MIDCR</vt:lpstr>
      <vt:lpstr>MIDCR</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教务处PPT模板005</dc:title>
  <dc:creator>现代教育技术中心</dc:creator>
  <cp:lastModifiedBy>MOONGAZER</cp:lastModifiedBy>
  <cp:revision>108</cp:revision>
  <dcterms:created xsi:type="dcterms:W3CDTF">2019-09-10T12:31:00Z</dcterms:created>
  <dcterms:modified xsi:type="dcterms:W3CDTF">2022-11-11T10:04:41Z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20D96F90954F4ECCB8F1239417E23C16</vt:lpwstr>
  </property>
  <property fmtid="{D5CDD505-2E9C-101B-9397-08002B2CF9AE}" pid="3" name="KSOProductBuildVer">
    <vt:lpwstr>2052-11.1.0.12763</vt:lpwstr>
  </property>
  <property fmtid="{D5CDD505-2E9C-101B-9397-08002B2CF9AE}" pid="4" name="commondata">
    <vt:lpwstr>eyJoZGlkIjoiNWE0NjE4YzQyNTgwMTE2OWE2ODgwMDhkNzhkNWU4MmMifQ==</vt:lpwstr>
  </property>
</Properties>
</file>